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322" r:id="rId3"/>
    <p:sldId id="323" r:id="rId4"/>
    <p:sldId id="324" r:id="rId5"/>
    <p:sldId id="325" r:id="rId6"/>
    <p:sldId id="326" r:id="rId7"/>
    <p:sldId id="327" r:id="rId8"/>
    <p:sldId id="328" r:id="rId9"/>
    <p:sldId id="329" r:id="rId10"/>
    <p:sldId id="330" r:id="rId11"/>
    <p:sldId id="331" r:id="rId12"/>
    <p:sldId id="332" r:id="rId13"/>
    <p:sldId id="333" r:id="rId14"/>
    <p:sldId id="334" r:id="rId15"/>
    <p:sldId id="335" r:id="rId16"/>
    <p:sldId id="336" r:id="rId17"/>
    <p:sldId id="337" r:id="rId18"/>
    <p:sldId id="338" r:id="rId19"/>
    <p:sldId id="339" r:id="rId20"/>
    <p:sldId id="340" r:id="rId21"/>
    <p:sldId id="341" r:id="rId22"/>
    <p:sldId id="342" r:id="rId23"/>
    <p:sldId id="343" r:id="rId24"/>
    <p:sldId id="344" r:id="rId25"/>
    <p:sldId id="345" r:id="rId26"/>
    <p:sldId id="346" r:id="rId27"/>
    <p:sldId id="321" r:id="rId28"/>
    <p:sldId id="307" r:id="rId29"/>
    <p:sldId id="308" r:id="rId30"/>
    <p:sldId id="309" r:id="rId31"/>
    <p:sldId id="310" r:id="rId32"/>
    <p:sldId id="311" r:id="rId33"/>
    <p:sldId id="312" r:id="rId34"/>
    <p:sldId id="313" r:id="rId35"/>
    <p:sldId id="314" r:id="rId36"/>
    <p:sldId id="315" r:id="rId37"/>
    <p:sldId id="316" r:id="rId38"/>
    <p:sldId id="317" r:id="rId39"/>
    <p:sldId id="318" r:id="rId40"/>
    <p:sldId id="319" r:id="rId41"/>
    <p:sldId id="320" r:id="rId42"/>
    <p:sldId id="306" r:id="rId43"/>
    <p:sldId id="286" r:id="rId44"/>
    <p:sldId id="287" r:id="rId45"/>
    <p:sldId id="288" r:id="rId46"/>
    <p:sldId id="289" r:id="rId47"/>
    <p:sldId id="290" r:id="rId48"/>
    <p:sldId id="291" r:id="rId49"/>
    <p:sldId id="347" r:id="rId50"/>
    <p:sldId id="292" r:id="rId51"/>
    <p:sldId id="293" r:id="rId52"/>
    <p:sldId id="348" r:id="rId53"/>
    <p:sldId id="294" r:id="rId54"/>
    <p:sldId id="295" r:id="rId55"/>
    <p:sldId id="296" r:id="rId56"/>
    <p:sldId id="297" r:id="rId57"/>
    <p:sldId id="298" r:id="rId58"/>
    <p:sldId id="299" r:id="rId59"/>
    <p:sldId id="300" r:id="rId60"/>
    <p:sldId id="301" r:id="rId61"/>
    <p:sldId id="302" r:id="rId62"/>
    <p:sldId id="303" r:id="rId63"/>
    <p:sldId id="304" r:id="rId64"/>
    <p:sldId id="305" r:id="rId65"/>
    <p:sldId id="285" r:id="rId66"/>
    <p:sldId id="257" r:id="rId67"/>
    <p:sldId id="258" r:id="rId68"/>
    <p:sldId id="259" r:id="rId69"/>
    <p:sldId id="260" r:id="rId70"/>
    <p:sldId id="261" r:id="rId71"/>
    <p:sldId id="262" r:id="rId72"/>
    <p:sldId id="263" r:id="rId73"/>
    <p:sldId id="264" r:id="rId74"/>
    <p:sldId id="265" r:id="rId75"/>
    <p:sldId id="266" r:id="rId76"/>
    <p:sldId id="267" r:id="rId77"/>
    <p:sldId id="268" r:id="rId78"/>
    <p:sldId id="269" r:id="rId79"/>
    <p:sldId id="270" r:id="rId80"/>
    <p:sldId id="271" r:id="rId81"/>
    <p:sldId id="272" r:id="rId82"/>
    <p:sldId id="273" r:id="rId83"/>
    <p:sldId id="274" r:id="rId84"/>
    <p:sldId id="275" r:id="rId85"/>
    <p:sldId id="276" r:id="rId86"/>
    <p:sldId id="277" r:id="rId87"/>
    <p:sldId id="278" r:id="rId88"/>
    <p:sldId id="279" r:id="rId89"/>
    <p:sldId id="280" r:id="rId90"/>
    <p:sldId id="281" r:id="rId91"/>
    <p:sldId id="282" r:id="rId92"/>
    <p:sldId id="283" r:id="rId93"/>
    <p:sldId id="284" r:id="rId9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04" y="-9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slide" Target="slides/slide83.xml"/><Relationship Id="rId89" Type="http://schemas.openxmlformats.org/officeDocument/2006/relationships/slide" Target="slides/slide88.xml"/><Relationship Id="rId97" Type="http://schemas.openxmlformats.org/officeDocument/2006/relationships/theme" Target="theme/theme1.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slide" Target="slides/slide89.xml"/><Relationship Id="rId95" Type="http://schemas.openxmlformats.org/officeDocument/2006/relationships/presProps" Target="presProps.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69BFB92-449B-4056-B5CC-231E53A74F65}" type="datetimeFigureOut">
              <a:rPr lang="en-US" smtClean="0"/>
              <a:t>1/19/2017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EB2872D-7763-4333-9043-274E864D7EB9}" type="slidenum">
              <a:rPr lang="en-US" smtClean="0"/>
              <a:t>‹#›</a:t>
            </a:fld>
            <a:endParaRPr lang="en-US"/>
          </a:p>
        </p:txBody>
      </p:sp>
    </p:spTree>
    <p:extLst>
      <p:ext uri="{BB962C8B-B14F-4D97-AF65-F5344CB8AC3E}">
        <p14:creationId xmlns:p14="http://schemas.microsoft.com/office/powerpoint/2010/main" val="18954224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69BFB92-449B-4056-B5CC-231E53A74F65}" type="datetimeFigureOut">
              <a:rPr lang="en-US" smtClean="0"/>
              <a:t>1/19/2017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EB2872D-7763-4333-9043-274E864D7EB9}" type="slidenum">
              <a:rPr lang="en-US" smtClean="0"/>
              <a:t>‹#›</a:t>
            </a:fld>
            <a:endParaRPr lang="en-US"/>
          </a:p>
        </p:txBody>
      </p:sp>
    </p:spTree>
    <p:extLst>
      <p:ext uri="{BB962C8B-B14F-4D97-AF65-F5344CB8AC3E}">
        <p14:creationId xmlns:p14="http://schemas.microsoft.com/office/powerpoint/2010/main" val="37583721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69BFB92-449B-4056-B5CC-231E53A74F65}" type="datetimeFigureOut">
              <a:rPr lang="en-US" smtClean="0"/>
              <a:t>1/19/2017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EB2872D-7763-4333-9043-274E864D7EB9}" type="slidenum">
              <a:rPr lang="en-US" smtClean="0"/>
              <a:t>‹#›</a:t>
            </a:fld>
            <a:endParaRPr lang="en-US"/>
          </a:p>
        </p:txBody>
      </p:sp>
    </p:spTree>
    <p:extLst>
      <p:ext uri="{BB962C8B-B14F-4D97-AF65-F5344CB8AC3E}">
        <p14:creationId xmlns:p14="http://schemas.microsoft.com/office/powerpoint/2010/main" val="12525857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69BFB92-449B-4056-B5CC-231E53A74F65}" type="datetimeFigureOut">
              <a:rPr lang="en-US" smtClean="0"/>
              <a:t>1/19/2017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EB2872D-7763-4333-9043-274E864D7EB9}" type="slidenum">
              <a:rPr lang="en-US" smtClean="0"/>
              <a:t>‹#›</a:t>
            </a:fld>
            <a:endParaRPr lang="en-US"/>
          </a:p>
        </p:txBody>
      </p:sp>
    </p:spTree>
    <p:extLst>
      <p:ext uri="{BB962C8B-B14F-4D97-AF65-F5344CB8AC3E}">
        <p14:creationId xmlns:p14="http://schemas.microsoft.com/office/powerpoint/2010/main" val="24352540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69BFB92-449B-4056-B5CC-231E53A74F65}" type="datetimeFigureOut">
              <a:rPr lang="en-US" smtClean="0"/>
              <a:t>1/19/2017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EB2872D-7763-4333-9043-274E864D7EB9}" type="slidenum">
              <a:rPr lang="en-US" smtClean="0"/>
              <a:t>‹#›</a:t>
            </a:fld>
            <a:endParaRPr lang="en-US"/>
          </a:p>
        </p:txBody>
      </p:sp>
    </p:spTree>
    <p:extLst>
      <p:ext uri="{BB962C8B-B14F-4D97-AF65-F5344CB8AC3E}">
        <p14:creationId xmlns:p14="http://schemas.microsoft.com/office/powerpoint/2010/main" val="28131943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69BFB92-449B-4056-B5CC-231E53A74F65}" type="datetimeFigureOut">
              <a:rPr lang="en-US" smtClean="0"/>
              <a:t>1/19/2017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EB2872D-7763-4333-9043-274E864D7EB9}" type="slidenum">
              <a:rPr lang="en-US" smtClean="0"/>
              <a:t>‹#›</a:t>
            </a:fld>
            <a:endParaRPr lang="en-US"/>
          </a:p>
        </p:txBody>
      </p:sp>
    </p:spTree>
    <p:extLst>
      <p:ext uri="{BB962C8B-B14F-4D97-AF65-F5344CB8AC3E}">
        <p14:creationId xmlns:p14="http://schemas.microsoft.com/office/powerpoint/2010/main" val="40347109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69BFB92-449B-4056-B5CC-231E53A74F65}" type="datetimeFigureOut">
              <a:rPr lang="en-US" smtClean="0"/>
              <a:t>1/19/2017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EB2872D-7763-4333-9043-274E864D7EB9}" type="slidenum">
              <a:rPr lang="en-US" smtClean="0"/>
              <a:t>‹#›</a:t>
            </a:fld>
            <a:endParaRPr lang="en-US"/>
          </a:p>
        </p:txBody>
      </p:sp>
    </p:spTree>
    <p:extLst>
      <p:ext uri="{BB962C8B-B14F-4D97-AF65-F5344CB8AC3E}">
        <p14:creationId xmlns:p14="http://schemas.microsoft.com/office/powerpoint/2010/main" val="9826035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69BFB92-449B-4056-B5CC-231E53A74F65}" type="datetimeFigureOut">
              <a:rPr lang="en-US" smtClean="0"/>
              <a:t>1/19/2017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EB2872D-7763-4333-9043-274E864D7EB9}" type="slidenum">
              <a:rPr lang="en-US" smtClean="0"/>
              <a:t>‹#›</a:t>
            </a:fld>
            <a:endParaRPr lang="en-US"/>
          </a:p>
        </p:txBody>
      </p:sp>
    </p:spTree>
    <p:extLst>
      <p:ext uri="{BB962C8B-B14F-4D97-AF65-F5344CB8AC3E}">
        <p14:creationId xmlns:p14="http://schemas.microsoft.com/office/powerpoint/2010/main" val="23417153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69BFB92-449B-4056-B5CC-231E53A74F65}" type="datetimeFigureOut">
              <a:rPr lang="en-US" smtClean="0"/>
              <a:t>1/19/2017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EB2872D-7763-4333-9043-274E864D7EB9}" type="slidenum">
              <a:rPr lang="en-US" smtClean="0"/>
              <a:t>‹#›</a:t>
            </a:fld>
            <a:endParaRPr lang="en-US"/>
          </a:p>
        </p:txBody>
      </p:sp>
    </p:spTree>
    <p:extLst>
      <p:ext uri="{BB962C8B-B14F-4D97-AF65-F5344CB8AC3E}">
        <p14:creationId xmlns:p14="http://schemas.microsoft.com/office/powerpoint/2010/main" val="33271544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69BFB92-449B-4056-B5CC-231E53A74F65}" type="datetimeFigureOut">
              <a:rPr lang="en-US" smtClean="0"/>
              <a:t>1/19/2017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EB2872D-7763-4333-9043-274E864D7EB9}" type="slidenum">
              <a:rPr lang="en-US" smtClean="0"/>
              <a:t>‹#›</a:t>
            </a:fld>
            <a:endParaRPr lang="en-US"/>
          </a:p>
        </p:txBody>
      </p:sp>
    </p:spTree>
    <p:extLst>
      <p:ext uri="{BB962C8B-B14F-4D97-AF65-F5344CB8AC3E}">
        <p14:creationId xmlns:p14="http://schemas.microsoft.com/office/powerpoint/2010/main" val="33255398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69BFB92-449B-4056-B5CC-231E53A74F65}" type="datetimeFigureOut">
              <a:rPr lang="en-US" smtClean="0"/>
              <a:t>1/19/2017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EB2872D-7763-4333-9043-274E864D7EB9}" type="slidenum">
              <a:rPr lang="en-US" smtClean="0"/>
              <a:t>‹#›</a:t>
            </a:fld>
            <a:endParaRPr lang="en-US"/>
          </a:p>
        </p:txBody>
      </p:sp>
    </p:spTree>
    <p:extLst>
      <p:ext uri="{BB962C8B-B14F-4D97-AF65-F5344CB8AC3E}">
        <p14:creationId xmlns:p14="http://schemas.microsoft.com/office/powerpoint/2010/main" val="25623713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69BFB92-449B-4056-B5CC-231E53A74F65}" type="datetimeFigureOut">
              <a:rPr lang="en-US" smtClean="0"/>
              <a:t>1/19/2017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EB2872D-7763-4333-9043-274E864D7EB9}" type="slidenum">
              <a:rPr lang="en-US" smtClean="0"/>
              <a:t>‹#›</a:t>
            </a:fld>
            <a:endParaRPr lang="en-US"/>
          </a:p>
        </p:txBody>
      </p:sp>
    </p:spTree>
    <p:extLst>
      <p:ext uri="{BB962C8B-B14F-4D97-AF65-F5344CB8AC3E}">
        <p14:creationId xmlns:p14="http://schemas.microsoft.com/office/powerpoint/2010/main" val="59547327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developer.android.com/sdk/index.html"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www.myboogle.net/android-virtual-device-stuck-on-android-screen/"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www.oracle.com/technetwork/java/javase/downloads/jdk8-downloads-2133151.html" TargetMode="Externa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image" Target="../media/image21.png"/><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image" Target="../media/image22.png"/><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image" Target="../media/image23.png"/><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image" Target="../media/image24.png"/><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6.xml.rels><?xml version="1.0" encoding="UTF-8" standalone="yes"?>
<Relationships xmlns="http://schemas.openxmlformats.org/package/2006/relationships"><Relationship Id="rId2" Type="http://schemas.openxmlformats.org/officeDocument/2006/relationships/image" Target="../media/image25.png"/><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2" Type="http://schemas.openxmlformats.org/officeDocument/2006/relationships/image" Target="../media/image26.png"/><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2" Type="http://schemas.openxmlformats.org/officeDocument/2006/relationships/image" Target="../media/image27.png"/><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2" Type="http://schemas.openxmlformats.org/officeDocument/2006/relationships/image" Target="../media/image28.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2" Type="http://schemas.openxmlformats.org/officeDocument/2006/relationships/image" Target="../media/image29.png"/><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2" Type="http://schemas.openxmlformats.org/officeDocument/2006/relationships/hyperlink" Target="http://developer.android.com/reference/android/text/Editable.html" TargetMode="External"/><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2" Type="http://schemas.openxmlformats.org/officeDocument/2006/relationships/image" Target="../media/image30.png"/><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2" Type="http://schemas.openxmlformats.org/officeDocument/2006/relationships/image" Target="../media/image31.png"/><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2" Type="http://schemas.openxmlformats.org/officeDocument/2006/relationships/image" Target="../media/image32.png"/><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2" Type="http://schemas.openxmlformats.org/officeDocument/2006/relationships/image" Target="../media/image33.png"/><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2" Type="http://schemas.openxmlformats.org/officeDocument/2006/relationships/image" Target="../media/image3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Android Application </a:t>
            </a:r>
            <a:r>
              <a:rPr lang="en-US" dirty="0" smtClean="0"/>
              <a:t>Development Setup</a:t>
            </a:r>
            <a:endParaRPr lang="en-US" dirty="0"/>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16497193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fontScale="90000"/>
          </a:bodyPr>
          <a:lstStyle/>
          <a:p>
            <a:r>
              <a:rPr lang="en-US" dirty="0" smtClean="0"/>
              <a:t>Cont..</a:t>
            </a:r>
            <a:endParaRPr lang="en-US" dirty="0"/>
          </a:p>
        </p:txBody>
      </p:sp>
      <p:sp>
        <p:nvSpPr>
          <p:cNvPr id="3" name="Content Placeholder 2"/>
          <p:cNvSpPr>
            <a:spLocks noGrp="1"/>
          </p:cNvSpPr>
          <p:nvPr>
            <p:ph idx="1"/>
          </p:nvPr>
        </p:nvSpPr>
        <p:spPr>
          <a:xfrm>
            <a:off x="0" y="914400"/>
            <a:ext cx="9067800" cy="5211763"/>
          </a:xfrm>
        </p:spPr>
        <p:txBody>
          <a:bodyPr/>
          <a:lstStyle/>
          <a:p>
            <a:r>
              <a:rPr lang="en-US" dirty="0" smtClean="0"/>
              <a:t>Now in Variable Name write ‘JAVA_HOME’ and in value copy the path of your JDK Installation directory usually inside </a:t>
            </a:r>
            <a:r>
              <a:rPr lang="en-US" b="1" dirty="0" smtClean="0"/>
              <a:t>C:\Program Files\Java\</a:t>
            </a:r>
            <a:r>
              <a:rPr lang="en-US" b="1" dirty="0" err="1" smtClean="0"/>
              <a:t>jdkxxx</a:t>
            </a:r>
            <a:endParaRPr lang="en-US" dirty="0" smtClean="0"/>
          </a:p>
          <a:p>
            <a:endParaRPr lang="en-US" dirty="0"/>
          </a:p>
        </p:txBody>
      </p:sp>
      <p:pic>
        <p:nvPicPr>
          <p:cNvPr id="43010" name="Picture 2" descr="C:\Users\LENOVO\Desktop\new-system-variable.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2000" y="2895600"/>
            <a:ext cx="7848600" cy="2971800"/>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3"/>
          <p:cNvSpPr/>
          <p:nvPr/>
        </p:nvSpPr>
        <p:spPr>
          <a:xfrm>
            <a:off x="741218" y="6172200"/>
            <a:ext cx="7716982" cy="584775"/>
          </a:xfrm>
          <a:prstGeom prst="rect">
            <a:avLst/>
          </a:prstGeom>
        </p:spPr>
        <p:txBody>
          <a:bodyPr wrap="square">
            <a:spAutoFit/>
          </a:bodyPr>
          <a:lstStyle/>
          <a:p>
            <a:r>
              <a:rPr lang="en-US" sz="3200" dirty="0"/>
              <a:t>Now apply the changes and its done.</a:t>
            </a:r>
          </a:p>
        </p:txBody>
      </p:sp>
    </p:spTree>
    <p:extLst>
      <p:ext uri="{BB962C8B-B14F-4D97-AF65-F5344CB8AC3E}">
        <p14:creationId xmlns:p14="http://schemas.microsoft.com/office/powerpoint/2010/main" val="382336862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Installing Android Studio</a:t>
            </a:r>
            <a:br>
              <a:rPr lang="en-US" dirty="0"/>
            </a:br>
            <a:endParaRPr lang="en-US" dirty="0"/>
          </a:p>
        </p:txBody>
      </p:sp>
      <p:sp>
        <p:nvSpPr>
          <p:cNvPr id="3" name="Content Placeholder 2"/>
          <p:cNvSpPr>
            <a:spLocks noGrp="1"/>
          </p:cNvSpPr>
          <p:nvPr>
            <p:ph idx="1"/>
          </p:nvPr>
        </p:nvSpPr>
        <p:spPr>
          <a:xfrm>
            <a:off x="152400" y="1143000"/>
            <a:ext cx="8686800" cy="5410200"/>
          </a:xfrm>
        </p:spPr>
        <p:txBody>
          <a:bodyPr>
            <a:normAutofit/>
          </a:bodyPr>
          <a:lstStyle/>
          <a:p>
            <a:r>
              <a:rPr lang="en-US" dirty="0"/>
              <a:t>Download </a:t>
            </a:r>
            <a:r>
              <a:rPr lang="en-US" dirty="0">
                <a:hlinkClick r:id="rId2"/>
              </a:rPr>
              <a:t>Android Studio from here</a:t>
            </a:r>
            <a:endParaRPr lang="en-US" dirty="0"/>
          </a:p>
          <a:p>
            <a:r>
              <a:rPr lang="en-US" dirty="0"/>
              <a:t>You will again get an executable file to install android studio</a:t>
            </a:r>
          </a:p>
          <a:p>
            <a:r>
              <a:rPr lang="en-US" dirty="0"/>
              <a:t>Install android studio (next -&gt; next -&gt; finish)</a:t>
            </a:r>
          </a:p>
          <a:p>
            <a:r>
              <a:rPr lang="en-US" dirty="0"/>
              <a:t>and </a:t>
            </a:r>
            <a:r>
              <a:rPr lang="en-US" dirty="0" err="1"/>
              <a:t>thats</a:t>
            </a:r>
            <a:r>
              <a:rPr lang="en-US" dirty="0"/>
              <a:t> it so simple</a:t>
            </a:r>
          </a:p>
          <a:p>
            <a:r>
              <a:rPr lang="en-US" dirty="0"/>
              <a:t>Now you can open Android Studio from start menu</a:t>
            </a:r>
          </a:p>
          <a:p>
            <a:r>
              <a:rPr lang="en-US" dirty="0"/>
              <a:t>The final part of this post is to create an emulator to run and debug android apps</a:t>
            </a:r>
          </a:p>
          <a:p>
            <a:endParaRPr lang="en-US" dirty="0"/>
          </a:p>
        </p:txBody>
      </p:sp>
    </p:spTree>
    <p:extLst>
      <p:ext uri="{BB962C8B-B14F-4D97-AF65-F5344CB8AC3E}">
        <p14:creationId xmlns:p14="http://schemas.microsoft.com/office/powerpoint/2010/main" val="254250492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r>
            <a:br>
              <a:rPr lang="en-US" dirty="0" smtClean="0"/>
            </a:br>
            <a:r>
              <a:rPr lang="en-US" dirty="0" smtClean="0"/>
              <a:t>Creating </a:t>
            </a:r>
            <a:r>
              <a:rPr lang="en-US" dirty="0"/>
              <a:t>an Android Emulator for Debugging and Testing</a:t>
            </a:r>
            <a:br>
              <a:rPr lang="en-US" dirty="0"/>
            </a:br>
            <a:endParaRPr lang="en-US" dirty="0"/>
          </a:p>
        </p:txBody>
      </p:sp>
      <p:sp>
        <p:nvSpPr>
          <p:cNvPr id="3" name="Content Placeholder 2"/>
          <p:cNvSpPr>
            <a:spLocks noGrp="1"/>
          </p:cNvSpPr>
          <p:nvPr>
            <p:ph idx="1"/>
          </p:nvPr>
        </p:nvSpPr>
        <p:spPr>
          <a:xfrm>
            <a:off x="152400" y="1600200"/>
            <a:ext cx="8763000" cy="4953000"/>
          </a:xfrm>
        </p:spPr>
        <p:txBody>
          <a:bodyPr>
            <a:normAutofit lnSpcReduction="10000"/>
          </a:bodyPr>
          <a:lstStyle/>
          <a:p>
            <a:r>
              <a:rPr lang="en-US" dirty="0"/>
              <a:t>Though the installation of Android Studio itself creates an Android Emulator but for this series of tutorial I will be using </a:t>
            </a:r>
            <a:r>
              <a:rPr lang="en-US" dirty="0" err="1"/>
              <a:t>GenyMotion</a:t>
            </a:r>
            <a:endParaRPr lang="en-US" dirty="0"/>
          </a:p>
          <a:p>
            <a:r>
              <a:rPr lang="en-US" dirty="0" err="1"/>
              <a:t>GenyMotion</a:t>
            </a:r>
            <a:r>
              <a:rPr lang="en-US" dirty="0"/>
              <a:t> is fast and smooth and consumes less memory so I will be using </a:t>
            </a:r>
            <a:r>
              <a:rPr lang="en-US" dirty="0" err="1"/>
              <a:t>GenyMotion</a:t>
            </a:r>
            <a:r>
              <a:rPr lang="en-US" dirty="0"/>
              <a:t>.</a:t>
            </a:r>
          </a:p>
          <a:p>
            <a:r>
              <a:rPr lang="en-US" dirty="0"/>
              <a:t>You can see the details of </a:t>
            </a:r>
            <a:r>
              <a:rPr lang="en-US" dirty="0">
                <a:hlinkClick r:id="rId2"/>
              </a:rPr>
              <a:t>Installing </a:t>
            </a:r>
            <a:r>
              <a:rPr lang="en-US" dirty="0" err="1">
                <a:hlinkClick r:id="rId2"/>
              </a:rPr>
              <a:t>GenyMotion</a:t>
            </a:r>
            <a:r>
              <a:rPr lang="en-US" dirty="0">
                <a:hlinkClick r:id="rId2"/>
              </a:rPr>
              <a:t> from here</a:t>
            </a:r>
            <a:endParaRPr lang="en-US" dirty="0"/>
          </a:p>
          <a:p>
            <a:r>
              <a:rPr lang="en-US" dirty="0"/>
              <a:t>After successfully Installing </a:t>
            </a:r>
            <a:r>
              <a:rPr lang="en-US" dirty="0" err="1"/>
              <a:t>GenyMotion</a:t>
            </a:r>
            <a:r>
              <a:rPr lang="en-US" dirty="0"/>
              <a:t> we can start our Android Application Development Tutorial.</a:t>
            </a:r>
          </a:p>
          <a:p>
            <a:endParaRPr lang="en-US" dirty="0"/>
          </a:p>
        </p:txBody>
      </p:sp>
    </p:spTree>
    <p:extLst>
      <p:ext uri="{BB962C8B-B14F-4D97-AF65-F5344CB8AC3E}">
        <p14:creationId xmlns:p14="http://schemas.microsoft.com/office/powerpoint/2010/main" val="327111627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normAutofit fontScale="90000"/>
          </a:bodyPr>
          <a:lstStyle/>
          <a:p>
            <a:r>
              <a:rPr lang="en-US" dirty="0" smtClean="0"/>
              <a:t/>
            </a:r>
            <a:br>
              <a:rPr lang="en-US" dirty="0" smtClean="0"/>
            </a:br>
            <a:r>
              <a:rPr lang="en-US" dirty="0" smtClean="0"/>
              <a:t>Creating </a:t>
            </a:r>
            <a:r>
              <a:rPr lang="en-US" dirty="0"/>
              <a:t>Your First Android Application</a:t>
            </a:r>
            <a:br>
              <a:rPr lang="en-US" dirty="0"/>
            </a:br>
            <a:endParaRPr lang="en-US" dirty="0"/>
          </a:p>
        </p:txBody>
      </p:sp>
      <p:sp>
        <p:nvSpPr>
          <p:cNvPr id="3" name="Content Placeholder 2"/>
          <p:cNvSpPr>
            <a:spLocks noGrp="1"/>
          </p:cNvSpPr>
          <p:nvPr>
            <p:ph idx="1"/>
          </p:nvPr>
        </p:nvSpPr>
        <p:spPr>
          <a:xfrm>
            <a:off x="152400" y="914400"/>
            <a:ext cx="8763000" cy="5943600"/>
          </a:xfrm>
        </p:spPr>
        <p:txBody>
          <a:bodyPr/>
          <a:lstStyle/>
          <a:p>
            <a:r>
              <a:rPr lang="en-US" dirty="0"/>
              <a:t>Open Android Studio</a:t>
            </a:r>
          </a:p>
          <a:p>
            <a:r>
              <a:rPr lang="en-US" dirty="0"/>
              <a:t>Click on </a:t>
            </a:r>
            <a:r>
              <a:rPr lang="en-US" b="1" dirty="0"/>
              <a:t>Start a New Android Studio Project</a:t>
            </a:r>
            <a:endParaRPr lang="en-US" dirty="0"/>
          </a:p>
          <a:p>
            <a:endParaRPr lang="en-US" dirty="0"/>
          </a:p>
        </p:txBody>
      </p:sp>
      <p:pic>
        <p:nvPicPr>
          <p:cNvPr id="44034" name="Picture 2" descr="C:\Users\LENOVO\Desktop\welcome-to-android-studio.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981201"/>
            <a:ext cx="9144000" cy="4876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9726850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lstStyle/>
          <a:p>
            <a:r>
              <a:rPr lang="en-US" dirty="0"/>
              <a:t>Now you have to fill some details</a:t>
            </a:r>
          </a:p>
          <a:p>
            <a:r>
              <a:rPr lang="en-US" dirty="0"/>
              <a:t>The first thing is name of your application</a:t>
            </a:r>
          </a:p>
          <a:p>
            <a:r>
              <a:rPr lang="en-US" dirty="0"/>
              <a:t>Next is company domain, you can enter any domain it will be use to create the java packages in your project</a:t>
            </a:r>
          </a:p>
          <a:p>
            <a:r>
              <a:rPr lang="en-US" dirty="0"/>
              <a:t>And at last you have to choose a location in your hard drive to store your project</a:t>
            </a:r>
          </a:p>
          <a:p>
            <a:endParaRPr lang="en-US" dirty="0"/>
          </a:p>
        </p:txBody>
      </p:sp>
    </p:spTree>
    <p:extLst>
      <p:ext uri="{BB962C8B-B14F-4D97-AF65-F5344CB8AC3E}">
        <p14:creationId xmlns:p14="http://schemas.microsoft.com/office/powerpoint/2010/main" val="305870224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5058" name="Picture 2" descr="C:\Users\LENOVO\Desktop\new-project.png"/>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0139310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lstStyle/>
          <a:p>
            <a:r>
              <a:rPr lang="en-US" dirty="0"/>
              <a:t>After filling out the above details click on next</a:t>
            </a:r>
          </a:p>
          <a:p>
            <a:r>
              <a:rPr lang="en-US" dirty="0"/>
              <a:t>Now you have to select the minimum version of android for your application</a:t>
            </a:r>
          </a:p>
          <a:p>
            <a:r>
              <a:rPr lang="en-US" dirty="0"/>
              <a:t>It is by default 4.0.3 (</a:t>
            </a:r>
            <a:r>
              <a:rPr lang="en-US" dirty="0" err="1"/>
              <a:t>IceCreamSandwich</a:t>
            </a:r>
            <a:r>
              <a:rPr lang="en-US" dirty="0"/>
              <a:t>) that means the application you are creating will not be supported by devices having the earlier versions of android from android 4.0.3</a:t>
            </a:r>
          </a:p>
          <a:p>
            <a:r>
              <a:rPr lang="en-US" dirty="0"/>
              <a:t>Now Click on Next</a:t>
            </a:r>
          </a:p>
          <a:p>
            <a:endParaRPr lang="en-US" dirty="0"/>
          </a:p>
          <a:p>
            <a:endParaRPr lang="en-US" dirty="0"/>
          </a:p>
        </p:txBody>
      </p:sp>
    </p:spTree>
    <p:extLst>
      <p:ext uri="{BB962C8B-B14F-4D97-AF65-F5344CB8AC3E}">
        <p14:creationId xmlns:p14="http://schemas.microsoft.com/office/powerpoint/2010/main" val="240925547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6082" name="Picture 2" descr="C:\Users\LENOVO\Desktop\target-android-devices.png"/>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9342490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a:xfrm>
            <a:off x="228600" y="1600200"/>
            <a:ext cx="8686800" cy="5105400"/>
          </a:xfrm>
        </p:spPr>
        <p:txBody>
          <a:bodyPr>
            <a:normAutofit/>
          </a:bodyPr>
          <a:lstStyle/>
          <a:p>
            <a:pPr algn="just"/>
            <a:r>
              <a:rPr lang="en-US" dirty="0" smtClean="0"/>
              <a:t>Now you have to select an Activity for your Application. In android an activity is the screen you see in the application. You can have multiple activities in your application. For now we are creating an activity.</a:t>
            </a:r>
          </a:p>
          <a:p>
            <a:pPr algn="just"/>
            <a:r>
              <a:rPr lang="en-US" dirty="0" smtClean="0"/>
              <a:t>Here you can see a number of predefined activity templates, don’t bother much we are selecting the first one which is </a:t>
            </a:r>
            <a:r>
              <a:rPr lang="en-US" b="1" dirty="0" smtClean="0"/>
              <a:t>Blank Activity</a:t>
            </a:r>
            <a:r>
              <a:rPr lang="en-US" dirty="0" smtClean="0"/>
              <a:t>.</a:t>
            </a:r>
          </a:p>
          <a:p>
            <a:pPr algn="just"/>
            <a:r>
              <a:rPr lang="en-US" dirty="0" smtClean="0"/>
              <a:t>Now click next</a:t>
            </a:r>
          </a:p>
          <a:p>
            <a:endParaRPr lang="en-US" dirty="0"/>
          </a:p>
        </p:txBody>
      </p:sp>
    </p:spTree>
    <p:extLst>
      <p:ext uri="{BB962C8B-B14F-4D97-AF65-F5344CB8AC3E}">
        <p14:creationId xmlns:p14="http://schemas.microsoft.com/office/powerpoint/2010/main" val="37833652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7106" name="Picture 2" descr="C:\Users\LENOVO\Desktop\add-an-activity.png"/>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0" y="0"/>
            <a:ext cx="9143999" cy="685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995579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r>
            <a:br>
              <a:rPr lang="en-US" dirty="0" smtClean="0"/>
            </a:br>
            <a:r>
              <a:rPr lang="en-US" dirty="0" smtClean="0"/>
              <a:t>What </a:t>
            </a:r>
            <a:r>
              <a:rPr lang="en-US" dirty="0"/>
              <a:t>you need for this Android Application </a:t>
            </a:r>
            <a:r>
              <a:rPr lang="en-US" dirty="0" err="1"/>
              <a:t>Developmen</a:t>
            </a:r>
            <a:r>
              <a:rPr lang="en-US" dirty="0"/>
              <a:t/>
            </a:r>
            <a:br>
              <a:rPr lang="en-US" dirty="0"/>
            </a:br>
            <a:endParaRPr lang="en-US" dirty="0"/>
          </a:p>
        </p:txBody>
      </p:sp>
      <p:sp>
        <p:nvSpPr>
          <p:cNvPr id="3" name="Content Placeholder 2"/>
          <p:cNvSpPr>
            <a:spLocks noGrp="1"/>
          </p:cNvSpPr>
          <p:nvPr>
            <p:ph idx="1"/>
          </p:nvPr>
        </p:nvSpPr>
        <p:spPr/>
        <p:txBody>
          <a:bodyPr/>
          <a:lstStyle/>
          <a:p>
            <a:r>
              <a:rPr lang="en-US" dirty="0"/>
              <a:t>A Computer (Yeah Only A Computer)</a:t>
            </a:r>
          </a:p>
          <a:p>
            <a:endParaRPr lang="en-US" dirty="0"/>
          </a:p>
        </p:txBody>
      </p:sp>
    </p:spTree>
    <p:extLst>
      <p:ext uri="{BB962C8B-B14F-4D97-AF65-F5344CB8AC3E}">
        <p14:creationId xmlns:p14="http://schemas.microsoft.com/office/powerpoint/2010/main" val="359540976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noAutofit/>
          </a:bodyPr>
          <a:lstStyle/>
          <a:p>
            <a:r>
              <a:rPr lang="en-US" sz="3200" dirty="0" smtClean="0"/>
              <a:t/>
            </a:r>
            <a:br>
              <a:rPr lang="en-US" sz="3200" dirty="0" smtClean="0"/>
            </a:br>
            <a:r>
              <a:rPr lang="en-US" sz="3200" dirty="0" smtClean="0"/>
              <a:t>Now </a:t>
            </a:r>
            <a:r>
              <a:rPr lang="en-US" sz="3200" dirty="0"/>
              <a:t>you will get the option to customize the Activity</a:t>
            </a:r>
            <a:br>
              <a:rPr lang="en-US" sz="3200" dirty="0"/>
            </a:br>
            <a:endParaRPr lang="en-US" sz="3200" dirty="0"/>
          </a:p>
        </p:txBody>
      </p:sp>
      <p:pic>
        <p:nvPicPr>
          <p:cNvPr id="48130" name="Picture 2" descr="C:\Users\LENOVO\Desktop\cutomize-the-activity.png"/>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304800" y="1219200"/>
            <a:ext cx="8534400" cy="5638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3102429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609600"/>
          </a:xfrm>
        </p:spPr>
        <p:txBody>
          <a:bodyPr>
            <a:normAutofit fontScale="90000"/>
          </a:bodyPr>
          <a:lstStyle/>
          <a:p>
            <a:r>
              <a:rPr lang="en-US" dirty="0" smtClean="0"/>
              <a:t>Cont..</a:t>
            </a:r>
            <a:endParaRPr lang="en-US" dirty="0"/>
          </a:p>
        </p:txBody>
      </p:sp>
      <p:sp>
        <p:nvSpPr>
          <p:cNvPr id="3" name="Content Placeholder 2"/>
          <p:cNvSpPr>
            <a:spLocks noGrp="1"/>
          </p:cNvSpPr>
          <p:nvPr>
            <p:ph idx="1"/>
          </p:nvPr>
        </p:nvSpPr>
        <p:spPr>
          <a:xfrm>
            <a:off x="76200" y="762000"/>
            <a:ext cx="8915400" cy="6096000"/>
          </a:xfrm>
        </p:spPr>
        <p:txBody>
          <a:bodyPr>
            <a:normAutofit fontScale="62500" lnSpcReduction="20000"/>
          </a:bodyPr>
          <a:lstStyle/>
          <a:p>
            <a:pPr algn="just"/>
            <a:r>
              <a:rPr lang="en-US" dirty="0"/>
              <a:t>All the fields are filled already with default so you do not need to change anything unless you don’t want</a:t>
            </a:r>
          </a:p>
          <a:p>
            <a:pPr algn="just"/>
            <a:r>
              <a:rPr lang="en-US" dirty="0"/>
              <a:t>The first thing is </a:t>
            </a:r>
            <a:r>
              <a:rPr lang="en-US" b="1" dirty="0"/>
              <a:t>Activity Name: </a:t>
            </a:r>
            <a:r>
              <a:rPr lang="en-US" dirty="0"/>
              <a:t>It is the name of the activity you are creating. A java file will be created with this name. You can change the name if you want but for now we are not changing the name.</a:t>
            </a:r>
          </a:p>
          <a:p>
            <a:pPr algn="just"/>
            <a:r>
              <a:rPr lang="en-US" dirty="0"/>
              <a:t>Next is </a:t>
            </a:r>
            <a:r>
              <a:rPr lang="en-US" b="1" dirty="0"/>
              <a:t>Layout Name: </a:t>
            </a:r>
            <a:r>
              <a:rPr lang="en-US" dirty="0"/>
              <a:t>In android we separate the Layout Designing and Coding with XML and JAVA. So for your Activity’s visual design a separate layout file will be created. And what you are seeing here is </a:t>
            </a:r>
            <a:r>
              <a:rPr lang="en-US" dirty="0" err="1"/>
              <a:t>activity_main</a:t>
            </a:r>
            <a:r>
              <a:rPr lang="en-US" dirty="0"/>
              <a:t> this is the name of the xml file for your layout. You can also change this but the rule is you can only use small letters and underscores (_) any other characters are not allowed.</a:t>
            </a:r>
          </a:p>
          <a:p>
            <a:pPr algn="just"/>
            <a:r>
              <a:rPr lang="en-US" dirty="0"/>
              <a:t>Next is </a:t>
            </a:r>
            <a:r>
              <a:rPr lang="en-US" b="1" dirty="0"/>
              <a:t>Title: </a:t>
            </a:r>
            <a:r>
              <a:rPr lang="en-US" dirty="0"/>
              <a:t>This is the Title which will appear at the top of your application. Usually it is our Application’s Name.</a:t>
            </a:r>
          </a:p>
          <a:p>
            <a:pPr algn="just"/>
            <a:r>
              <a:rPr lang="en-US" dirty="0"/>
              <a:t>The Last is </a:t>
            </a:r>
            <a:r>
              <a:rPr lang="en-US" b="1" dirty="0"/>
              <a:t>Menu Resource Name: </a:t>
            </a:r>
            <a:r>
              <a:rPr lang="en-US" dirty="0"/>
              <a:t>Android studio will also create a menu resource xml file for the menu of your application. And this is the name of the menu file for your android application.</a:t>
            </a:r>
          </a:p>
          <a:p>
            <a:pPr algn="just"/>
            <a:r>
              <a:rPr lang="en-US" dirty="0"/>
              <a:t>Don’t worry if you are having difficulties understanding these things we will  cover this in detail in my upcoming articles</a:t>
            </a:r>
          </a:p>
          <a:p>
            <a:pPr algn="just"/>
            <a:r>
              <a:rPr lang="en-US" dirty="0"/>
              <a:t>And you can also change these settings after creating the project so don’t bother much and just click on </a:t>
            </a:r>
            <a:r>
              <a:rPr lang="en-US" b="1" dirty="0"/>
              <a:t>Finish</a:t>
            </a:r>
            <a:r>
              <a:rPr lang="en-US" dirty="0"/>
              <a:t>.</a:t>
            </a:r>
          </a:p>
          <a:p>
            <a:pPr algn="just"/>
            <a:r>
              <a:rPr lang="en-US" dirty="0"/>
              <a:t>Now wait for few minutes and you will see the following screen</a:t>
            </a:r>
          </a:p>
          <a:p>
            <a:endParaRPr lang="en-US" dirty="0"/>
          </a:p>
        </p:txBody>
      </p:sp>
    </p:spTree>
    <p:extLst>
      <p:ext uri="{BB962C8B-B14F-4D97-AF65-F5344CB8AC3E}">
        <p14:creationId xmlns:p14="http://schemas.microsoft.com/office/powerpoint/2010/main" val="9640919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9154" name="Picture 2" descr="C:\Users\LENOVO\Desktop\android-studio-project.png"/>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0" y="76200"/>
            <a:ext cx="9144000" cy="67056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1542102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152400" y="1600200"/>
            <a:ext cx="8915400" cy="5029200"/>
          </a:xfrm>
        </p:spPr>
        <p:txBody>
          <a:bodyPr>
            <a:normAutofit fontScale="85000" lnSpcReduction="20000"/>
          </a:bodyPr>
          <a:lstStyle/>
          <a:p>
            <a:pPr algn="just"/>
            <a:r>
              <a:rPr lang="en-US" sz="3600" dirty="0"/>
              <a:t>As you can see it is already </a:t>
            </a:r>
            <a:r>
              <a:rPr lang="en-US" sz="3600" b="1" dirty="0"/>
              <a:t>Hello World!. </a:t>
            </a:r>
            <a:r>
              <a:rPr lang="en-US" sz="3600" dirty="0"/>
              <a:t>So now we have an app with a single activity.</a:t>
            </a:r>
          </a:p>
          <a:p>
            <a:pPr algn="just"/>
            <a:r>
              <a:rPr lang="en-US" sz="3600" dirty="0"/>
              <a:t>Don’t bother much now we will try to cover each and </a:t>
            </a:r>
            <a:r>
              <a:rPr lang="en-US" sz="3600" dirty="0" smtClean="0"/>
              <a:t>everything.</a:t>
            </a:r>
            <a:endParaRPr lang="en-US" sz="3600" dirty="0"/>
          </a:p>
          <a:p>
            <a:pPr algn="just"/>
            <a:r>
              <a:rPr lang="en-US" sz="3600" dirty="0"/>
              <a:t>Now just see how we can run our application. As I have already said we will use </a:t>
            </a:r>
            <a:r>
              <a:rPr lang="en-US" sz="3600" dirty="0" err="1"/>
              <a:t>GenyMotion</a:t>
            </a:r>
            <a:r>
              <a:rPr lang="en-US" sz="3600" dirty="0"/>
              <a:t>. So open </a:t>
            </a:r>
            <a:r>
              <a:rPr lang="en-US" sz="3600" dirty="0" err="1"/>
              <a:t>GenyMotion</a:t>
            </a:r>
            <a:r>
              <a:rPr lang="en-US" sz="3600" dirty="0"/>
              <a:t> from start menu and start your virtual device.</a:t>
            </a:r>
          </a:p>
          <a:p>
            <a:pPr algn="just"/>
            <a:r>
              <a:rPr lang="en-US" sz="3600" dirty="0"/>
              <a:t>Now in Android Studio click on the play button from the top</a:t>
            </a:r>
          </a:p>
          <a:p>
            <a:pPr algn="just"/>
            <a:r>
              <a:rPr lang="en-US" sz="3600" dirty="0"/>
              <a:t>Now wait for a while until don’t see the following window</a:t>
            </a:r>
          </a:p>
          <a:p>
            <a:pPr algn="just"/>
            <a:endParaRPr lang="en-US" dirty="0"/>
          </a:p>
        </p:txBody>
      </p:sp>
    </p:spTree>
    <p:extLst>
      <p:ext uri="{BB962C8B-B14F-4D97-AF65-F5344CB8AC3E}">
        <p14:creationId xmlns:p14="http://schemas.microsoft.com/office/powerpoint/2010/main" val="156666201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50178" name="Picture 2" descr="C:\Users\LENOVO\Desktop\choose-device.png"/>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7668651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a:xfrm>
            <a:off x="0" y="1524000"/>
            <a:ext cx="9067800" cy="4525963"/>
          </a:xfrm>
        </p:spPr>
        <p:txBody>
          <a:bodyPr/>
          <a:lstStyle/>
          <a:p>
            <a:r>
              <a:rPr lang="en-US" dirty="0"/>
              <a:t>Now as you can see I have my </a:t>
            </a:r>
            <a:r>
              <a:rPr lang="en-US" dirty="0" err="1"/>
              <a:t>Genymotion</a:t>
            </a:r>
            <a:r>
              <a:rPr lang="en-US" dirty="0"/>
              <a:t> Virtual Device is running. Select the device and click on ok.</a:t>
            </a:r>
          </a:p>
          <a:p>
            <a:r>
              <a:rPr lang="en-US" dirty="0"/>
              <a:t>See your Virtual Device Now</a:t>
            </a:r>
          </a:p>
        </p:txBody>
      </p:sp>
    </p:spTree>
    <p:extLst>
      <p:ext uri="{BB962C8B-B14F-4D97-AF65-F5344CB8AC3E}">
        <p14:creationId xmlns:p14="http://schemas.microsoft.com/office/powerpoint/2010/main" val="107204211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51202" name="Picture 2" descr="C:\Users\LENOVO\Desktop\genymotion.png"/>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4249066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Android Development Tutorial using Android Studio</a:t>
            </a:r>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120197949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lstStyle/>
          <a:p>
            <a:r>
              <a:rPr lang="en-US" dirty="0" smtClean="0"/>
              <a:t>Create New Project</a:t>
            </a:r>
            <a:endParaRPr lang="en-US" dirty="0"/>
          </a:p>
        </p:txBody>
      </p:sp>
      <p:pic>
        <p:nvPicPr>
          <p:cNvPr id="34818" name="Picture 2" descr="C:\Users\LENOVO\Desktop\android-studio-ide.jpg"/>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52400" y="1219200"/>
            <a:ext cx="8839200" cy="54102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5893633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You are seeing two things at number 1. The first is our app directory and the other one is our </a:t>
            </a:r>
            <a:r>
              <a:rPr lang="en-US" dirty="0" err="1"/>
              <a:t>Gradle</a:t>
            </a:r>
            <a:r>
              <a:rPr lang="en-US" dirty="0"/>
              <a:t> Scripts. Extract your app directory.</a:t>
            </a:r>
          </a:p>
        </p:txBody>
      </p:sp>
    </p:spTree>
    <p:extLst>
      <p:ext uri="{BB962C8B-B14F-4D97-AF65-F5344CB8AC3E}">
        <p14:creationId xmlns:p14="http://schemas.microsoft.com/office/powerpoint/2010/main" val="9566593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r>
            <a:br>
              <a:rPr lang="en-US" dirty="0" smtClean="0"/>
            </a:br>
            <a:r>
              <a:rPr lang="en-US" dirty="0" smtClean="0"/>
              <a:t>What </a:t>
            </a:r>
            <a:r>
              <a:rPr lang="en-US" dirty="0"/>
              <a:t>you should already know before starting?</a:t>
            </a:r>
            <a:br>
              <a:rPr lang="en-US" dirty="0"/>
            </a:br>
            <a:endParaRPr lang="en-US" dirty="0"/>
          </a:p>
        </p:txBody>
      </p:sp>
      <p:sp>
        <p:nvSpPr>
          <p:cNvPr id="3" name="Content Placeholder 2"/>
          <p:cNvSpPr>
            <a:spLocks noGrp="1"/>
          </p:cNvSpPr>
          <p:nvPr>
            <p:ph idx="1"/>
          </p:nvPr>
        </p:nvSpPr>
        <p:spPr/>
        <p:txBody>
          <a:bodyPr/>
          <a:lstStyle/>
          <a:p>
            <a:r>
              <a:rPr lang="en-US" dirty="0"/>
              <a:t>JAVA Programming Language. You should know the basics of JAVA.</a:t>
            </a:r>
          </a:p>
          <a:p>
            <a:endParaRPr lang="en-US" dirty="0"/>
          </a:p>
        </p:txBody>
      </p:sp>
    </p:spTree>
    <p:extLst>
      <p:ext uri="{BB962C8B-B14F-4D97-AF65-F5344CB8AC3E}">
        <p14:creationId xmlns:p14="http://schemas.microsoft.com/office/powerpoint/2010/main" val="44971744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fontScale="90000"/>
          </a:bodyPr>
          <a:lstStyle/>
          <a:p>
            <a:r>
              <a:rPr lang="en-US" dirty="0" smtClean="0"/>
              <a:t/>
            </a:r>
            <a:br>
              <a:rPr lang="en-US" dirty="0" smtClean="0"/>
            </a:br>
            <a:r>
              <a:rPr lang="en-US" dirty="0" smtClean="0"/>
              <a:t>App </a:t>
            </a:r>
            <a:r>
              <a:rPr lang="en-US" dirty="0"/>
              <a:t>Directory in Android Studio</a:t>
            </a:r>
            <a:br>
              <a:rPr lang="en-US" dirty="0"/>
            </a:br>
            <a:endParaRPr lang="en-US" dirty="0"/>
          </a:p>
        </p:txBody>
      </p:sp>
      <p:pic>
        <p:nvPicPr>
          <p:cNvPr id="35842" name="Picture 2" descr="C:\Users\LENOVO\Desktop\app-directory1.png"/>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381000" y="1219200"/>
            <a:ext cx="8382000" cy="54864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0699591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Manifest</a:t>
            </a:r>
            <a:endParaRPr lang="en-US" dirty="0"/>
          </a:p>
        </p:txBody>
      </p:sp>
      <p:sp>
        <p:nvSpPr>
          <p:cNvPr id="3" name="Content Placeholder 2"/>
          <p:cNvSpPr>
            <a:spLocks noGrp="1"/>
          </p:cNvSpPr>
          <p:nvPr>
            <p:ph idx="1"/>
          </p:nvPr>
        </p:nvSpPr>
        <p:spPr/>
        <p:txBody>
          <a:bodyPr/>
          <a:lstStyle/>
          <a:p>
            <a:pPr algn="just"/>
            <a:r>
              <a:rPr lang="en-US" dirty="0" smtClean="0"/>
              <a:t>This </a:t>
            </a:r>
            <a:r>
              <a:rPr lang="en-US" dirty="0"/>
              <a:t>directory </a:t>
            </a:r>
            <a:r>
              <a:rPr lang="en-US" dirty="0" smtClean="0"/>
              <a:t>contains</a:t>
            </a:r>
            <a:r>
              <a:rPr lang="en-US" dirty="0"/>
              <a:t> </a:t>
            </a:r>
            <a:r>
              <a:rPr lang="en-US" b="1" dirty="0"/>
              <a:t>AndoirdManifest.xml</a:t>
            </a:r>
            <a:r>
              <a:rPr lang="en-US" dirty="0"/>
              <a:t> file. But the question is What is AndroidManifest.xml?</a:t>
            </a:r>
          </a:p>
          <a:p>
            <a:pPr algn="just"/>
            <a:endParaRPr lang="en-US" dirty="0"/>
          </a:p>
        </p:txBody>
      </p:sp>
    </p:spTree>
    <p:extLst>
      <p:ext uri="{BB962C8B-B14F-4D97-AF65-F5344CB8AC3E}">
        <p14:creationId xmlns:p14="http://schemas.microsoft.com/office/powerpoint/2010/main" val="18971713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152400"/>
            <a:ext cx="8229600" cy="334962"/>
          </a:xfrm>
        </p:spPr>
        <p:txBody>
          <a:bodyPr>
            <a:normAutofit fontScale="90000"/>
          </a:bodyPr>
          <a:lstStyle/>
          <a:p>
            <a:r>
              <a:rPr lang="en-US" dirty="0" smtClean="0"/>
              <a:t/>
            </a:r>
            <a:br>
              <a:rPr lang="en-US" dirty="0" smtClean="0"/>
            </a:br>
            <a:r>
              <a:rPr lang="en-US" dirty="0" smtClean="0"/>
              <a:t>AndroidManifest.xml</a:t>
            </a:r>
            <a:br>
              <a:rPr lang="en-US" dirty="0" smtClean="0"/>
            </a:br>
            <a:endParaRPr lang="en-US" dirty="0"/>
          </a:p>
        </p:txBody>
      </p:sp>
      <p:sp>
        <p:nvSpPr>
          <p:cNvPr id="3" name="Content Placeholder 2"/>
          <p:cNvSpPr>
            <a:spLocks noGrp="1"/>
          </p:cNvSpPr>
          <p:nvPr>
            <p:ph idx="1"/>
          </p:nvPr>
        </p:nvSpPr>
        <p:spPr>
          <a:xfrm>
            <a:off x="0" y="838200"/>
            <a:ext cx="9144000" cy="6019800"/>
          </a:xfrm>
        </p:spPr>
        <p:txBody>
          <a:bodyPr>
            <a:normAutofit fontScale="92500" lnSpcReduction="10000"/>
          </a:bodyPr>
          <a:lstStyle/>
          <a:p>
            <a:r>
              <a:rPr lang="en-US" dirty="0"/>
              <a:t>In android every application must have this file. It gives the necessary system about the application to android system. AndroidManifest.xml </a:t>
            </a:r>
            <a:r>
              <a:rPr lang="en-US" dirty="0" smtClean="0"/>
              <a:t>contains Java </a:t>
            </a:r>
            <a:r>
              <a:rPr lang="en-US" dirty="0"/>
              <a:t>Package name of the application</a:t>
            </a:r>
          </a:p>
          <a:p>
            <a:r>
              <a:rPr lang="en-US" dirty="0"/>
              <a:t>It describes the app icon, theme and label</a:t>
            </a:r>
          </a:p>
          <a:p>
            <a:r>
              <a:rPr lang="en-US" dirty="0"/>
              <a:t>It describes all the components of your application like, activities, broadcast receivers, services etc.</a:t>
            </a:r>
          </a:p>
          <a:p>
            <a:r>
              <a:rPr lang="en-US" dirty="0"/>
              <a:t>It describes all the permissions your application has to access the restrict part of android system</a:t>
            </a:r>
          </a:p>
          <a:p>
            <a:r>
              <a:rPr lang="en-US" dirty="0"/>
              <a:t>It also tells the minimum </a:t>
            </a:r>
            <a:r>
              <a:rPr lang="en-US" dirty="0" err="1"/>
              <a:t>api</a:t>
            </a:r>
            <a:r>
              <a:rPr lang="en-US" dirty="0"/>
              <a:t> level for your application</a:t>
            </a:r>
          </a:p>
          <a:p>
            <a:r>
              <a:rPr lang="en-US" dirty="0"/>
              <a:t>You can see the basic structure of AndroidManifest.xml by opening the file (double click to open)</a:t>
            </a:r>
          </a:p>
          <a:p>
            <a:endParaRPr lang="en-US" dirty="0"/>
          </a:p>
        </p:txBody>
      </p:sp>
    </p:spTree>
    <p:extLst>
      <p:ext uri="{BB962C8B-B14F-4D97-AF65-F5344CB8AC3E}">
        <p14:creationId xmlns:p14="http://schemas.microsoft.com/office/powerpoint/2010/main" val="188445706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85915673"/>
              </p:ext>
            </p:extLst>
          </p:nvPr>
        </p:nvGraphicFramePr>
        <p:xfrm>
          <a:off x="152400" y="228600"/>
          <a:ext cx="8915400" cy="6477000"/>
        </p:xfrm>
        <a:graphic>
          <a:graphicData uri="http://schemas.openxmlformats.org/drawingml/2006/table">
            <a:tbl>
              <a:tblPr/>
              <a:tblGrid>
                <a:gridCol w="272789"/>
                <a:gridCol w="8642611"/>
              </a:tblGrid>
              <a:tr h="6477000">
                <a:tc>
                  <a:txBody>
                    <a:bodyPr/>
                    <a:lstStyle/>
                    <a:p>
                      <a:pPr algn="r" fontAlgn="t"/>
                      <a:endParaRPr lang="en-US" sz="900" dirty="0">
                        <a:solidFill>
                          <a:srgbClr val="AAAAAA"/>
                        </a:solidFill>
                        <a:effectLst/>
                        <a:latin typeface="inherit"/>
                      </a:endParaRPr>
                    </a:p>
                  </a:txBody>
                  <a:tcPr marL="45260" marR="45260" marT="22630" marB="22630">
                    <a:lnL>
                      <a:noFill/>
                    </a:lnL>
                    <a:lnR>
                      <a:noFill/>
                    </a:lnR>
                    <a:lnT>
                      <a:noFill/>
                    </a:lnT>
                    <a:lnB>
                      <a:noFill/>
                    </a:lnB>
                    <a:solidFill>
                      <a:srgbClr val="EEEEEE"/>
                    </a:solidFill>
                  </a:tcPr>
                </a:tc>
                <a:tc>
                  <a:txBody>
                    <a:bodyPr/>
                    <a:lstStyle/>
                    <a:p>
                      <a:pPr algn="l" fontAlgn="t"/>
                      <a:r>
                        <a:rPr lang="en-US" sz="2000" dirty="0">
                          <a:solidFill>
                            <a:srgbClr val="FF0000"/>
                          </a:solidFill>
                          <a:effectLst/>
                          <a:latin typeface="inherit"/>
                        </a:rPr>
                        <a:t>&lt;?</a:t>
                      </a:r>
                      <a:r>
                        <a:rPr lang="en-US" sz="2000" dirty="0">
                          <a:solidFill>
                            <a:srgbClr val="008080"/>
                          </a:solidFill>
                          <a:effectLst/>
                          <a:latin typeface="inherit"/>
                        </a:rPr>
                        <a:t>xml </a:t>
                      </a:r>
                      <a:r>
                        <a:rPr lang="en-US" sz="2000" dirty="0">
                          <a:solidFill>
                            <a:srgbClr val="000000"/>
                          </a:solidFill>
                          <a:effectLst/>
                          <a:latin typeface="inherit"/>
                        </a:rPr>
                        <a:t>version</a:t>
                      </a:r>
                      <a:r>
                        <a:rPr lang="en-US" sz="2000" dirty="0">
                          <a:solidFill>
                            <a:srgbClr val="006FE0"/>
                          </a:solidFill>
                          <a:effectLst/>
                          <a:latin typeface="inherit"/>
                        </a:rPr>
                        <a:t>=</a:t>
                      </a:r>
                      <a:r>
                        <a:rPr lang="en-US" sz="2000" dirty="0">
                          <a:solidFill>
                            <a:srgbClr val="DD1144"/>
                          </a:solidFill>
                          <a:effectLst/>
                          <a:latin typeface="inherit"/>
                        </a:rPr>
                        <a:t>"1.0"</a:t>
                      </a:r>
                      <a:r>
                        <a:rPr lang="en-US" sz="2000" dirty="0">
                          <a:solidFill>
                            <a:srgbClr val="006FE0"/>
                          </a:solidFill>
                          <a:effectLst/>
                          <a:latin typeface="inherit"/>
                        </a:rPr>
                        <a:t> </a:t>
                      </a:r>
                      <a:r>
                        <a:rPr lang="en-US" sz="2000" dirty="0">
                          <a:solidFill>
                            <a:srgbClr val="000000"/>
                          </a:solidFill>
                          <a:effectLst/>
                          <a:latin typeface="inherit"/>
                        </a:rPr>
                        <a:t>encoding</a:t>
                      </a:r>
                      <a:r>
                        <a:rPr lang="en-US" sz="2000" dirty="0">
                          <a:solidFill>
                            <a:srgbClr val="006FE0"/>
                          </a:solidFill>
                          <a:effectLst/>
                          <a:latin typeface="inherit"/>
                        </a:rPr>
                        <a:t>=</a:t>
                      </a:r>
                      <a:r>
                        <a:rPr lang="en-US" sz="2000" dirty="0">
                          <a:solidFill>
                            <a:srgbClr val="DD1144"/>
                          </a:solidFill>
                          <a:effectLst/>
                          <a:latin typeface="inherit"/>
                        </a:rPr>
                        <a:t>"utf-8"</a:t>
                      </a:r>
                      <a:r>
                        <a:rPr lang="en-US" sz="2000" dirty="0">
                          <a:solidFill>
                            <a:srgbClr val="FF0000"/>
                          </a:solidFill>
                          <a:effectLst/>
                          <a:latin typeface="inherit"/>
                        </a:rPr>
                        <a:t>?&gt;</a:t>
                      </a:r>
                      <a:endParaRPr lang="en-US" sz="2000" dirty="0">
                        <a:solidFill>
                          <a:srgbClr val="000000"/>
                        </a:solidFill>
                        <a:effectLst/>
                        <a:latin typeface="inherit"/>
                      </a:endParaRPr>
                    </a:p>
                    <a:p>
                      <a:pPr algn="l" fontAlgn="t"/>
                      <a:r>
                        <a:rPr lang="en-US" sz="2000" dirty="0">
                          <a:solidFill>
                            <a:srgbClr val="006FE0"/>
                          </a:solidFill>
                          <a:effectLst/>
                          <a:latin typeface="inherit"/>
                        </a:rPr>
                        <a:t>&lt;</a:t>
                      </a:r>
                      <a:r>
                        <a:rPr lang="en-US" sz="2000" dirty="0">
                          <a:solidFill>
                            <a:srgbClr val="008080"/>
                          </a:solidFill>
                          <a:effectLst/>
                          <a:latin typeface="inherit"/>
                        </a:rPr>
                        <a:t>manifest </a:t>
                      </a:r>
                      <a:r>
                        <a:rPr lang="en-US" sz="2000" dirty="0" err="1">
                          <a:solidFill>
                            <a:srgbClr val="002D7A"/>
                          </a:solidFill>
                          <a:effectLst/>
                          <a:latin typeface="inherit"/>
                        </a:rPr>
                        <a:t>xmlns</a:t>
                      </a:r>
                      <a:r>
                        <a:rPr lang="en-US" sz="2000" dirty="0" err="1">
                          <a:solidFill>
                            <a:srgbClr val="006FE0"/>
                          </a:solidFill>
                          <a:effectLst/>
                          <a:latin typeface="inherit"/>
                        </a:rPr>
                        <a:t>:</a:t>
                      </a:r>
                      <a:r>
                        <a:rPr lang="en-US" sz="2000" dirty="0" err="1">
                          <a:solidFill>
                            <a:srgbClr val="002D7A"/>
                          </a:solidFill>
                          <a:effectLst/>
                          <a:latin typeface="inherit"/>
                        </a:rPr>
                        <a:t>android</a:t>
                      </a:r>
                      <a:r>
                        <a:rPr lang="en-US" sz="2000" dirty="0">
                          <a:solidFill>
                            <a:srgbClr val="006FE0"/>
                          </a:solidFill>
                          <a:effectLst/>
                          <a:latin typeface="inherit"/>
                        </a:rPr>
                        <a:t>=</a:t>
                      </a:r>
                      <a:r>
                        <a:rPr lang="en-US" sz="2000" dirty="0">
                          <a:solidFill>
                            <a:srgbClr val="DD1144"/>
                          </a:solidFill>
                          <a:effectLst/>
                          <a:latin typeface="inherit"/>
                        </a:rPr>
                        <a:t>"http://schemas.android.com/</a:t>
                      </a:r>
                      <a:r>
                        <a:rPr lang="en-US" sz="2000" dirty="0" err="1">
                          <a:solidFill>
                            <a:srgbClr val="DD1144"/>
                          </a:solidFill>
                          <a:effectLst/>
                          <a:latin typeface="inherit"/>
                        </a:rPr>
                        <a:t>apk</a:t>
                      </a:r>
                      <a:r>
                        <a:rPr lang="en-US" sz="2000" dirty="0">
                          <a:solidFill>
                            <a:srgbClr val="DD1144"/>
                          </a:solidFill>
                          <a:effectLst/>
                          <a:latin typeface="inherit"/>
                        </a:rPr>
                        <a:t>/res/android"</a:t>
                      </a:r>
                      <a:endParaRPr lang="en-US" sz="2000" dirty="0">
                        <a:solidFill>
                          <a:srgbClr val="000000"/>
                        </a:solidFill>
                        <a:effectLst/>
                        <a:latin typeface="inherit"/>
                      </a:endParaRPr>
                    </a:p>
                    <a:p>
                      <a:pPr algn="l" fontAlgn="t"/>
                      <a:r>
                        <a:rPr lang="en-US" sz="2000" dirty="0">
                          <a:solidFill>
                            <a:srgbClr val="006FE0"/>
                          </a:solidFill>
                          <a:effectLst/>
                          <a:latin typeface="inherit"/>
                        </a:rPr>
                        <a:t>    </a:t>
                      </a:r>
                      <a:r>
                        <a:rPr lang="en-US" sz="2000" b="1" dirty="0">
                          <a:solidFill>
                            <a:srgbClr val="800080"/>
                          </a:solidFill>
                          <a:effectLst/>
                          <a:latin typeface="inherit"/>
                        </a:rPr>
                        <a:t>package</a:t>
                      </a:r>
                      <a:r>
                        <a:rPr lang="en-US" sz="2000" dirty="0">
                          <a:solidFill>
                            <a:srgbClr val="006FE0"/>
                          </a:solidFill>
                          <a:effectLst/>
                          <a:latin typeface="inherit"/>
                        </a:rPr>
                        <a:t>=</a:t>
                      </a:r>
                      <a:r>
                        <a:rPr lang="en-US" sz="2000" dirty="0">
                          <a:solidFill>
                            <a:srgbClr val="DD1144"/>
                          </a:solidFill>
                          <a:effectLst/>
                          <a:latin typeface="inherit"/>
                        </a:rPr>
                        <a:t>"</a:t>
                      </a:r>
                      <a:r>
                        <a:rPr lang="en-US" sz="2000" dirty="0" err="1">
                          <a:solidFill>
                            <a:srgbClr val="DD1144"/>
                          </a:solidFill>
                          <a:effectLst/>
                          <a:latin typeface="inherit"/>
                        </a:rPr>
                        <a:t>net.simplifiedcoding.myfirstandroidapp</a:t>
                      </a:r>
                      <a:r>
                        <a:rPr lang="en-US" sz="2000" dirty="0">
                          <a:solidFill>
                            <a:srgbClr val="DD1144"/>
                          </a:solidFill>
                          <a:effectLst/>
                          <a:latin typeface="inherit"/>
                        </a:rPr>
                        <a:t>"</a:t>
                      </a:r>
                      <a:r>
                        <a:rPr lang="en-US" sz="2000" dirty="0">
                          <a:solidFill>
                            <a:srgbClr val="006FE0"/>
                          </a:solidFill>
                          <a:effectLst/>
                          <a:latin typeface="inherit"/>
                        </a:rPr>
                        <a:t> &gt;</a:t>
                      </a:r>
                      <a:endParaRPr lang="en-US" sz="2000" dirty="0">
                        <a:solidFill>
                          <a:srgbClr val="000000"/>
                        </a:solidFill>
                        <a:effectLst/>
                        <a:latin typeface="inherit"/>
                      </a:endParaRPr>
                    </a:p>
                    <a:p>
                      <a:pPr algn="l" fontAlgn="t"/>
                      <a:r>
                        <a:rPr lang="en-US" sz="2000" dirty="0">
                          <a:solidFill>
                            <a:srgbClr val="000000"/>
                          </a:solidFill>
                          <a:effectLst/>
                          <a:latin typeface="inherit"/>
                        </a:rPr>
                        <a:t> </a:t>
                      </a:r>
                    </a:p>
                    <a:p>
                      <a:pPr algn="l" fontAlgn="t"/>
                      <a:r>
                        <a:rPr lang="en-US" sz="2000" dirty="0">
                          <a:solidFill>
                            <a:srgbClr val="006FE0"/>
                          </a:solidFill>
                          <a:effectLst/>
                          <a:latin typeface="inherit"/>
                        </a:rPr>
                        <a:t>    &lt;</a:t>
                      </a:r>
                      <a:r>
                        <a:rPr lang="en-US" sz="2000" dirty="0">
                          <a:solidFill>
                            <a:srgbClr val="008080"/>
                          </a:solidFill>
                          <a:effectLst/>
                          <a:latin typeface="inherit"/>
                        </a:rPr>
                        <a:t>application</a:t>
                      </a:r>
                      <a:endParaRPr lang="en-US" sz="2000" dirty="0">
                        <a:solidFill>
                          <a:srgbClr val="000000"/>
                        </a:solidFill>
                        <a:effectLst/>
                        <a:latin typeface="inherit"/>
                      </a:endParaRPr>
                    </a:p>
                    <a:p>
                      <a:pPr algn="l" fontAlgn="t"/>
                      <a:r>
                        <a:rPr lang="en-US" sz="2000" dirty="0">
                          <a:solidFill>
                            <a:srgbClr val="008080"/>
                          </a:solidFill>
                          <a:effectLst/>
                          <a:latin typeface="inherit"/>
                        </a:rPr>
                        <a:t>        </a:t>
                      </a:r>
                      <a:r>
                        <a:rPr lang="en-US" sz="2000" dirty="0" err="1">
                          <a:solidFill>
                            <a:srgbClr val="002D7A"/>
                          </a:solidFill>
                          <a:effectLst/>
                          <a:latin typeface="inherit"/>
                        </a:rPr>
                        <a:t>android</a:t>
                      </a:r>
                      <a:r>
                        <a:rPr lang="en-US" sz="2000" dirty="0" err="1">
                          <a:solidFill>
                            <a:srgbClr val="006FE0"/>
                          </a:solidFill>
                          <a:effectLst/>
                          <a:latin typeface="inherit"/>
                        </a:rPr>
                        <a:t>:</a:t>
                      </a:r>
                      <a:r>
                        <a:rPr lang="en-US" sz="2000" dirty="0" err="1">
                          <a:solidFill>
                            <a:srgbClr val="002D7A"/>
                          </a:solidFill>
                          <a:effectLst/>
                          <a:latin typeface="inherit"/>
                        </a:rPr>
                        <a:t>allowBackup</a:t>
                      </a:r>
                      <a:r>
                        <a:rPr lang="en-US" sz="2000" dirty="0">
                          <a:solidFill>
                            <a:srgbClr val="006FE0"/>
                          </a:solidFill>
                          <a:effectLst/>
                          <a:latin typeface="inherit"/>
                        </a:rPr>
                        <a:t>=</a:t>
                      </a:r>
                      <a:r>
                        <a:rPr lang="en-US" sz="2000" dirty="0">
                          <a:solidFill>
                            <a:srgbClr val="DD1144"/>
                          </a:solidFill>
                          <a:effectLst/>
                          <a:latin typeface="inherit"/>
                        </a:rPr>
                        <a:t>"true"</a:t>
                      </a:r>
                      <a:endParaRPr lang="en-US" sz="2000" dirty="0">
                        <a:solidFill>
                          <a:srgbClr val="000000"/>
                        </a:solidFill>
                        <a:effectLst/>
                        <a:latin typeface="inherit"/>
                      </a:endParaRPr>
                    </a:p>
                    <a:p>
                      <a:pPr algn="l" fontAlgn="t"/>
                      <a:r>
                        <a:rPr lang="en-US" sz="2000" dirty="0">
                          <a:solidFill>
                            <a:srgbClr val="006FE0"/>
                          </a:solidFill>
                          <a:effectLst/>
                          <a:latin typeface="inherit"/>
                        </a:rPr>
                        <a:t>        </a:t>
                      </a:r>
                      <a:r>
                        <a:rPr lang="en-US" sz="2000" dirty="0" err="1">
                          <a:solidFill>
                            <a:srgbClr val="002D7A"/>
                          </a:solidFill>
                          <a:effectLst/>
                          <a:latin typeface="inherit"/>
                        </a:rPr>
                        <a:t>android</a:t>
                      </a:r>
                      <a:r>
                        <a:rPr lang="en-US" sz="2000" dirty="0" err="1">
                          <a:solidFill>
                            <a:srgbClr val="006FE0"/>
                          </a:solidFill>
                          <a:effectLst/>
                          <a:latin typeface="inherit"/>
                        </a:rPr>
                        <a:t>:</a:t>
                      </a:r>
                      <a:r>
                        <a:rPr lang="en-US" sz="2000" dirty="0" err="1">
                          <a:solidFill>
                            <a:srgbClr val="002D7A"/>
                          </a:solidFill>
                          <a:effectLst/>
                          <a:latin typeface="inherit"/>
                        </a:rPr>
                        <a:t>icon</a:t>
                      </a:r>
                      <a:r>
                        <a:rPr lang="en-US" sz="2000" dirty="0">
                          <a:solidFill>
                            <a:srgbClr val="006FE0"/>
                          </a:solidFill>
                          <a:effectLst/>
                          <a:latin typeface="inherit"/>
                        </a:rPr>
                        <a:t>=</a:t>
                      </a:r>
                      <a:r>
                        <a:rPr lang="en-US" sz="2000" dirty="0">
                          <a:solidFill>
                            <a:srgbClr val="DD1144"/>
                          </a:solidFill>
                          <a:effectLst/>
                          <a:latin typeface="inherit"/>
                        </a:rPr>
                        <a:t>"@</a:t>
                      </a:r>
                      <a:r>
                        <a:rPr lang="en-US" sz="2000" dirty="0" err="1">
                          <a:solidFill>
                            <a:srgbClr val="DD1144"/>
                          </a:solidFill>
                          <a:effectLst/>
                          <a:latin typeface="inherit"/>
                        </a:rPr>
                        <a:t>mipmap</a:t>
                      </a:r>
                      <a:r>
                        <a:rPr lang="en-US" sz="2000" dirty="0">
                          <a:solidFill>
                            <a:srgbClr val="DD1144"/>
                          </a:solidFill>
                          <a:effectLst/>
                          <a:latin typeface="inherit"/>
                        </a:rPr>
                        <a:t>/</a:t>
                      </a:r>
                      <a:r>
                        <a:rPr lang="en-US" sz="2000" dirty="0" err="1">
                          <a:solidFill>
                            <a:srgbClr val="DD1144"/>
                          </a:solidFill>
                          <a:effectLst/>
                          <a:latin typeface="inherit"/>
                        </a:rPr>
                        <a:t>ic_launcher</a:t>
                      </a:r>
                      <a:r>
                        <a:rPr lang="en-US" sz="2000" dirty="0">
                          <a:solidFill>
                            <a:srgbClr val="DD1144"/>
                          </a:solidFill>
                          <a:effectLst/>
                          <a:latin typeface="inherit"/>
                        </a:rPr>
                        <a:t>"</a:t>
                      </a:r>
                      <a:endParaRPr lang="en-US" sz="2000" dirty="0">
                        <a:solidFill>
                          <a:srgbClr val="000000"/>
                        </a:solidFill>
                        <a:effectLst/>
                        <a:latin typeface="inherit"/>
                      </a:endParaRPr>
                    </a:p>
                    <a:p>
                      <a:pPr algn="l" fontAlgn="t"/>
                      <a:r>
                        <a:rPr lang="en-US" sz="2000" dirty="0">
                          <a:solidFill>
                            <a:srgbClr val="006FE0"/>
                          </a:solidFill>
                          <a:effectLst/>
                          <a:latin typeface="inherit"/>
                        </a:rPr>
                        <a:t>        </a:t>
                      </a:r>
                      <a:r>
                        <a:rPr lang="en-US" sz="2000" dirty="0" err="1">
                          <a:solidFill>
                            <a:srgbClr val="002D7A"/>
                          </a:solidFill>
                          <a:effectLst/>
                          <a:latin typeface="inherit"/>
                        </a:rPr>
                        <a:t>android</a:t>
                      </a:r>
                      <a:r>
                        <a:rPr lang="en-US" sz="2000" dirty="0" err="1">
                          <a:solidFill>
                            <a:srgbClr val="006FE0"/>
                          </a:solidFill>
                          <a:effectLst/>
                          <a:latin typeface="inherit"/>
                        </a:rPr>
                        <a:t>:</a:t>
                      </a:r>
                      <a:r>
                        <a:rPr lang="en-US" sz="2000" dirty="0" err="1">
                          <a:solidFill>
                            <a:srgbClr val="002D7A"/>
                          </a:solidFill>
                          <a:effectLst/>
                          <a:latin typeface="inherit"/>
                        </a:rPr>
                        <a:t>label</a:t>
                      </a:r>
                      <a:r>
                        <a:rPr lang="en-US" sz="2000" dirty="0">
                          <a:solidFill>
                            <a:srgbClr val="006FE0"/>
                          </a:solidFill>
                          <a:effectLst/>
                          <a:latin typeface="inherit"/>
                        </a:rPr>
                        <a:t>=</a:t>
                      </a:r>
                      <a:r>
                        <a:rPr lang="en-US" sz="2000" dirty="0">
                          <a:solidFill>
                            <a:srgbClr val="DD1144"/>
                          </a:solidFill>
                          <a:effectLst/>
                          <a:latin typeface="inherit"/>
                        </a:rPr>
                        <a:t>"@string/</a:t>
                      </a:r>
                      <a:r>
                        <a:rPr lang="en-US" sz="2000" dirty="0" err="1">
                          <a:solidFill>
                            <a:srgbClr val="DD1144"/>
                          </a:solidFill>
                          <a:effectLst/>
                          <a:latin typeface="inherit"/>
                        </a:rPr>
                        <a:t>app_name</a:t>
                      </a:r>
                      <a:r>
                        <a:rPr lang="en-US" sz="2000" dirty="0">
                          <a:solidFill>
                            <a:srgbClr val="DD1144"/>
                          </a:solidFill>
                          <a:effectLst/>
                          <a:latin typeface="inherit"/>
                        </a:rPr>
                        <a:t>"</a:t>
                      </a:r>
                      <a:endParaRPr lang="en-US" sz="2000" dirty="0">
                        <a:solidFill>
                          <a:srgbClr val="000000"/>
                        </a:solidFill>
                        <a:effectLst/>
                        <a:latin typeface="inherit"/>
                      </a:endParaRPr>
                    </a:p>
                    <a:p>
                      <a:pPr algn="l" fontAlgn="t"/>
                      <a:r>
                        <a:rPr lang="en-US" sz="2000" dirty="0">
                          <a:solidFill>
                            <a:srgbClr val="006FE0"/>
                          </a:solidFill>
                          <a:effectLst/>
                          <a:latin typeface="inherit"/>
                        </a:rPr>
                        <a:t>        </a:t>
                      </a:r>
                      <a:r>
                        <a:rPr lang="en-US" sz="2000" dirty="0" err="1">
                          <a:solidFill>
                            <a:srgbClr val="002D7A"/>
                          </a:solidFill>
                          <a:effectLst/>
                          <a:latin typeface="inherit"/>
                        </a:rPr>
                        <a:t>android</a:t>
                      </a:r>
                      <a:r>
                        <a:rPr lang="en-US" sz="2000" dirty="0" err="1">
                          <a:solidFill>
                            <a:srgbClr val="006FE0"/>
                          </a:solidFill>
                          <a:effectLst/>
                          <a:latin typeface="inherit"/>
                        </a:rPr>
                        <a:t>:</a:t>
                      </a:r>
                      <a:r>
                        <a:rPr lang="en-US" sz="2000" dirty="0" err="1">
                          <a:solidFill>
                            <a:srgbClr val="002D7A"/>
                          </a:solidFill>
                          <a:effectLst/>
                          <a:latin typeface="inherit"/>
                        </a:rPr>
                        <a:t>theme</a:t>
                      </a:r>
                      <a:r>
                        <a:rPr lang="en-US" sz="2000" dirty="0">
                          <a:solidFill>
                            <a:srgbClr val="006FE0"/>
                          </a:solidFill>
                          <a:effectLst/>
                          <a:latin typeface="inherit"/>
                        </a:rPr>
                        <a:t>=</a:t>
                      </a:r>
                      <a:r>
                        <a:rPr lang="en-US" sz="2000" dirty="0">
                          <a:solidFill>
                            <a:srgbClr val="DD1144"/>
                          </a:solidFill>
                          <a:effectLst/>
                          <a:latin typeface="inherit"/>
                        </a:rPr>
                        <a:t>"@style/</a:t>
                      </a:r>
                      <a:r>
                        <a:rPr lang="en-US" sz="2000" dirty="0" err="1">
                          <a:solidFill>
                            <a:srgbClr val="DD1144"/>
                          </a:solidFill>
                          <a:effectLst/>
                          <a:latin typeface="inherit"/>
                        </a:rPr>
                        <a:t>AppTheme</a:t>
                      </a:r>
                      <a:r>
                        <a:rPr lang="en-US" sz="2000" dirty="0">
                          <a:solidFill>
                            <a:srgbClr val="DD1144"/>
                          </a:solidFill>
                          <a:effectLst/>
                          <a:latin typeface="inherit"/>
                        </a:rPr>
                        <a:t>"</a:t>
                      </a:r>
                      <a:r>
                        <a:rPr lang="en-US" sz="2000" dirty="0">
                          <a:solidFill>
                            <a:srgbClr val="006FE0"/>
                          </a:solidFill>
                          <a:effectLst/>
                          <a:latin typeface="inherit"/>
                        </a:rPr>
                        <a:t> &gt;</a:t>
                      </a:r>
                      <a:endParaRPr lang="en-US" sz="2000" dirty="0">
                        <a:solidFill>
                          <a:srgbClr val="000000"/>
                        </a:solidFill>
                        <a:effectLst/>
                        <a:latin typeface="inherit"/>
                      </a:endParaRPr>
                    </a:p>
                    <a:p>
                      <a:pPr algn="l" fontAlgn="t"/>
                      <a:r>
                        <a:rPr lang="en-US" sz="2000" dirty="0">
                          <a:solidFill>
                            <a:srgbClr val="006FE0"/>
                          </a:solidFill>
                          <a:effectLst/>
                          <a:latin typeface="inherit"/>
                        </a:rPr>
                        <a:t>        &lt;</a:t>
                      </a:r>
                      <a:r>
                        <a:rPr lang="en-US" sz="2000" dirty="0">
                          <a:solidFill>
                            <a:srgbClr val="008080"/>
                          </a:solidFill>
                          <a:effectLst/>
                          <a:latin typeface="inherit"/>
                        </a:rPr>
                        <a:t>activity</a:t>
                      </a:r>
                      <a:endParaRPr lang="en-US" sz="2000" dirty="0">
                        <a:solidFill>
                          <a:srgbClr val="000000"/>
                        </a:solidFill>
                        <a:effectLst/>
                        <a:latin typeface="inherit"/>
                      </a:endParaRPr>
                    </a:p>
                    <a:p>
                      <a:pPr algn="l" fontAlgn="t"/>
                      <a:r>
                        <a:rPr lang="en-US" sz="2000" dirty="0">
                          <a:solidFill>
                            <a:srgbClr val="008080"/>
                          </a:solidFill>
                          <a:effectLst/>
                          <a:latin typeface="inherit"/>
                        </a:rPr>
                        <a:t>            </a:t>
                      </a:r>
                      <a:r>
                        <a:rPr lang="en-US" sz="2000" dirty="0" err="1">
                          <a:solidFill>
                            <a:srgbClr val="002D7A"/>
                          </a:solidFill>
                          <a:effectLst/>
                          <a:latin typeface="inherit"/>
                        </a:rPr>
                        <a:t>android</a:t>
                      </a:r>
                      <a:r>
                        <a:rPr lang="en-US" sz="2000" dirty="0" err="1">
                          <a:solidFill>
                            <a:srgbClr val="006FE0"/>
                          </a:solidFill>
                          <a:effectLst/>
                          <a:latin typeface="inherit"/>
                        </a:rPr>
                        <a:t>:</a:t>
                      </a:r>
                      <a:r>
                        <a:rPr lang="en-US" sz="2000" dirty="0" err="1">
                          <a:solidFill>
                            <a:srgbClr val="002D7A"/>
                          </a:solidFill>
                          <a:effectLst/>
                          <a:latin typeface="inherit"/>
                        </a:rPr>
                        <a:t>name</a:t>
                      </a:r>
                      <a:r>
                        <a:rPr lang="en-US" sz="2000" dirty="0">
                          <a:solidFill>
                            <a:srgbClr val="006FE0"/>
                          </a:solidFill>
                          <a:effectLst/>
                          <a:latin typeface="inherit"/>
                        </a:rPr>
                        <a:t>=</a:t>
                      </a:r>
                      <a:r>
                        <a:rPr lang="en-US" sz="2000" dirty="0">
                          <a:solidFill>
                            <a:srgbClr val="DD1144"/>
                          </a:solidFill>
                          <a:effectLst/>
                          <a:latin typeface="inherit"/>
                        </a:rPr>
                        <a:t>".</a:t>
                      </a:r>
                      <a:r>
                        <a:rPr lang="en-US" sz="2000" dirty="0" err="1">
                          <a:solidFill>
                            <a:srgbClr val="DD1144"/>
                          </a:solidFill>
                          <a:effectLst/>
                          <a:latin typeface="inherit"/>
                        </a:rPr>
                        <a:t>MainActivity</a:t>
                      </a:r>
                      <a:r>
                        <a:rPr lang="en-US" sz="2000" dirty="0">
                          <a:solidFill>
                            <a:srgbClr val="DD1144"/>
                          </a:solidFill>
                          <a:effectLst/>
                          <a:latin typeface="inherit"/>
                        </a:rPr>
                        <a:t>"</a:t>
                      </a:r>
                      <a:endParaRPr lang="en-US" sz="2000" dirty="0">
                        <a:solidFill>
                          <a:srgbClr val="000000"/>
                        </a:solidFill>
                        <a:effectLst/>
                        <a:latin typeface="inherit"/>
                      </a:endParaRPr>
                    </a:p>
                    <a:p>
                      <a:pPr algn="l" fontAlgn="t"/>
                      <a:r>
                        <a:rPr lang="en-US" sz="2000" dirty="0">
                          <a:solidFill>
                            <a:srgbClr val="006FE0"/>
                          </a:solidFill>
                          <a:effectLst/>
                          <a:latin typeface="inherit"/>
                        </a:rPr>
                        <a:t>            </a:t>
                      </a:r>
                      <a:r>
                        <a:rPr lang="en-US" sz="2000" dirty="0" err="1">
                          <a:solidFill>
                            <a:srgbClr val="002D7A"/>
                          </a:solidFill>
                          <a:effectLst/>
                          <a:latin typeface="inherit"/>
                        </a:rPr>
                        <a:t>android</a:t>
                      </a:r>
                      <a:r>
                        <a:rPr lang="en-US" sz="2000" dirty="0" err="1">
                          <a:solidFill>
                            <a:srgbClr val="006FE0"/>
                          </a:solidFill>
                          <a:effectLst/>
                          <a:latin typeface="inherit"/>
                        </a:rPr>
                        <a:t>:</a:t>
                      </a:r>
                      <a:r>
                        <a:rPr lang="en-US" sz="2000" dirty="0" err="1">
                          <a:solidFill>
                            <a:srgbClr val="002D7A"/>
                          </a:solidFill>
                          <a:effectLst/>
                          <a:latin typeface="inherit"/>
                        </a:rPr>
                        <a:t>label</a:t>
                      </a:r>
                      <a:r>
                        <a:rPr lang="en-US" sz="2000" dirty="0">
                          <a:solidFill>
                            <a:srgbClr val="006FE0"/>
                          </a:solidFill>
                          <a:effectLst/>
                          <a:latin typeface="inherit"/>
                        </a:rPr>
                        <a:t>=</a:t>
                      </a:r>
                      <a:r>
                        <a:rPr lang="en-US" sz="2000" dirty="0">
                          <a:solidFill>
                            <a:srgbClr val="DD1144"/>
                          </a:solidFill>
                          <a:effectLst/>
                          <a:latin typeface="inherit"/>
                        </a:rPr>
                        <a:t>"@string/</a:t>
                      </a:r>
                      <a:r>
                        <a:rPr lang="en-US" sz="2000" dirty="0" err="1">
                          <a:solidFill>
                            <a:srgbClr val="DD1144"/>
                          </a:solidFill>
                          <a:effectLst/>
                          <a:latin typeface="inherit"/>
                        </a:rPr>
                        <a:t>app_name</a:t>
                      </a:r>
                      <a:r>
                        <a:rPr lang="en-US" sz="2000" dirty="0">
                          <a:solidFill>
                            <a:srgbClr val="DD1144"/>
                          </a:solidFill>
                          <a:effectLst/>
                          <a:latin typeface="inherit"/>
                        </a:rPr>
                        <a:t>"</a:t>
                      </a:r>
                      <a:r>
                        <a:rPr lang="en-US" sz="2000" dirty="0">
                          <a:solidFill>
                            <a:srgbClr val="006FE0"/>
                          </a:solidFill>
                          <a:effectLst/>
                          <a:latin typeface="inherit"/>
                        </a:rPr>
                        <a:t> &gt;</a:t>
                      </a:r>
                      <a:endParaRPr lang="en-US" sz="2000" dirty="0">
                        <a:solidFill>
                          <a:srgbClr val="000000"/>
                        </a:solidFill>
                        <a:effectLst/>
                        <a:latin typeface="inherit"/>
                      </a:endParaRPr>
                    </a:p>
                    <a:p>
                      <a:pPr algn="l" fontAlgn="t"/>
                      <a:r>
                        <a:rPr lang="en-US" sz="2000" dirty="0">
                          <a:solidFill>
                            <a:srgbClr val="006FE0"/>
                          </a:solidFill>
                          <a:effectLst/>
                          <a:latin typeface="inherit"/>
                        </a:rPr>
                        <a:t>            &lt;</a:t>
                      </a:r>
                      <a:r>
                        <a:rPr lang="en-US" sz="2000" dirty="0">
                          <a:solidFill>
                            <a:srgbClr val="002D7A"/>
                          </a:solidFill>
                          <a:effectLst/>
                          <a:latin typeface="inherit"/>
                        </a:rPr>
                        <a:t>intent</a:t>
                      </a:r>
                      <a:r>
                        <a:rPr lang="en-US" sz="2000" dirty="0">
                          <a:solidFill>
                            <a:srgbClr val="006FE0"/>
                          </a:solidFill>
                          <a:effectLst/>
                          <a:latin typeface="inherit"/>
                        </a:rPr>
                        <a:t>-</a:t>
                      </a:r>
                      <a:r>
                        <a:rPr lang="en-US" sz="2000" dirty="0">
                          <a:solidFill>
                            <a:srgbClr val="002D7A"/>
                          </a:solidFill>
                          <a:effectLst/>
                          <a:latin typeface="inherit"/>
                        </a:rPr>
                        <a:t>filter</a:t>
                      </a:r>
                      <a:r>
                        <a:rPr lang="en-US" sz="2000" dirty="0">
                          <a:solidFill>
                            <a:srgbClr val="006FE0"/>
                          </a:solidFill>
                          <a:effectLst/>
                          <a:latin typeface="inherit"/>
                        </a:rPr>
                        <a:t>&gt;</a:t>
                      </a:r>
                      <a:endParaRPr lang="en-US" sz="2000" dirty="0">
                        <a:solidFill>
                          <a:srgbClr val="000000"/>
                        </a:solidFill>
                        <a:effectLst/>
                        <a:latin typeface="inherit"/>
                      </a:endParaRPr>
                    </a:p>
                    <a:p>
                      <a:pPr algn="l" fontAlgn="t"/>
                      <a:r>
                        <a:rPr lang="en-US" sz="2000" dirty="0">
                          <a:solidFill>
                            <a:srgbClr val="006FE0"/>
                          </a:solidFill>
                          <a:effectLst/>
                          <a:latin typeface="inherit"/>
                        </a:rPr>
                        <a:t>                &lt;</a:t>
                      </a:r>
                      <a:r>
                        <a:rPr lang="en-US" sz="2000" dirty="0">
                          <a:solidFill>
                            <a:srgbClr val="008080"/>
                          </a:solidFill>
                          <a:effectLst/>
                          <a:latin typeface="inherit"/>
                        </a:rPr>
                        <a:t>action </a:t>
                      </a:r>
                      <a:r>
                        <a:rPr lang="en-US" sz="2000" dirty="0" err="1">
                          <a:solidFill>
                            <a:srgbClr val="002D7A"/>
                          </a:solidFill>
                          <a:effectLst/>
                          <a:latin typeface="inherit"/>
                        </a:rPr>
                        <a:t>android</a:t>
                      </a:r>
                      <a:r>
                        <a:rPr lang="en-US" sz="2000" dirty="0" err="1">
                          <a:solidFill>
                            <a:srgbClr val="006FE0"/>
                          </a:solidFill>
                          <a:effectLst/>
                          <a:latin typeface="inherit"/>
                        </a:rPr>
                        <a:t>:</a:t>
                      </a:r>
                      <a:r>
                        <a:rPr lang="en-US" sz="2000" dirty="0" err="1">
                          <a:solidFill>
                            <a:srgbClr val="002D7A"/>
                          </a:solidFill>
                          <a:effectLst/>
                          <a:latin typeface="inherit"/>
                        </a:rPr>
                        <a:t>name</a:t>
                      </a:r>
                      <a:r>
                        <a:rPr lang="en-US" sz="2000" dirty="0">
                          <a:solidFill>
                            <a:srgbClr val="006FE0"/>
                          </a:solidFill>
                          <a:effectLst/>
                          <a:latin typeface="inherit"/>
                        </a:rPr>
                        <a:t>=</a:t>
                      </a:r>
                      <a:r>
                        <a:rPr lang="en-US" sz="2000" dirty="0">
                          <a:solidFill>
                            <a:srgbClr val="DD1144"/>
                          </a:solidFill>
                          <a:effectLst/>
                          <a:latin typeface="inherit"/>
                        </a:rPr>
                        <a:t>"</a:t>
                      </a:r>
                      <a:r>
                        <a:rPr lang="en-US" sz="2000" dirty="0" err="1">
                          <a:solidFill>
                            <a:srgbClr val="DD1144"/>
                          </a:solidFill>
                          <a:effectLst/>
                          <a:latin typeface="inherit"/>
                        </a:rPr>
                        <a:t>android.intent.action.MAIN</a:t>
                      </a:r>
                      <a:r>
                        <a:rPr lang="en-US" sz="2000" dirty="0">
                          <a:solidFill>
                            <a:srgbClr val="DD1144"/>
                          </a:solidFill>
                          <a:effectLst/>
                          <a:latin typeface="inherit"/>
                        </a:rPr>
                        <a:t>"</a:t>
                      </a:r>
                      <a:r>
                        <a:rPr lang="en-US" sz="2000" dirty="0">
                          <a:solidFill>
                            <a:srgbClr val="006FE0"/>
                          </a:solidFill>
                          <a:effectLst/>
                          <a:latin typeface="inherit"/>
                        </a:rPr>
                        <a:t> /&gt;</a:t>
                      </a:r>
                      <a:endParaRPr lang="en-US" sz="2000" dirty="0">
                        <a:solidFill>
                          <a:srgbClr val="000000"/>
                        </a:solidFill>
                        <a:effectLst/>
                        <a:latin typeface="inherit"/>
                      </a:endParaRPr>
                    </a:p>
                    <a:p>
                      <a:pPr algn="l" fontAlgn="t"/>
                      <a:r>
                        <a:rPr lang="en-US" sz="2000" dirty="0">
                          <a:solidFill>
                            <a:srgbClr val="000000"/>
                          </a:solidFill>
                          <a:effectLst/>
                          <a:latin typeface="inherit"/>
                        </a:rPr>
                        <a:t> </a:t>
                      </a:r>
                    </a:p>
                    <a:p>
                      <a:pPr algn="l" fontAlgn="t"/>
                      <a:r>
                        <a:rPr lang="en-US" sz="2000" dirty="0">
                          <a:solidFill>
                            <a:srgbClr val="006FE0"/>
                          </a:solidFill>
                          <a:effectLst/>
                          <a:latin typeface="inherit"/>
                        </a:rPr>
                        <a:t>                &lt;</a:t>
                      </a:r>
                      <a:r>
                        <a:rPr lang="en-US" sz="2000" dirty="0">
                          <a:solidFill>
                            <a:srgbClr val="008080"/>
                          </a:solidFill>
                          <a:effectLst/>
                          <a:latin typeface="inherit"/>
                        </a:rPr>
                        <a:t>category </a:t>
                      </a:r>
                      <a:r>
                        <a:rPr lang="en-US" sz="2000" dirty="0" err="1">
                          <a:solidFill>
                            <a:srgbClr val="002D7A"/>
                          </a:solidFill>
                          <a:effectLst/>
                          <a:latin typeface="inherit"/>
                        </a:rPr>
                        <a:t>android</a:t>
                      </a:r>
                      <a:r>
                        <a:rPr lang="en-US" sz="2000" dirty="0" err="1">
                          <a:solidFill>
                            <a:srgbClr val="006FE0"/>
                          </a:solidFill>
                          <a:effectLst/>
                          <a:latin typeface="inherit"/>
                        </a:rPr>
                        <a:t>:</a:t>
                      </a:r>
                      <a:r>
                        <a:rPr lang="en-US" sz="2000" dirty="0" err="1">
                          <a:solidFill>
                            <a:srgbClr val="002D7A"/>
                          </a:solidFill>
                          <a:effectLst/>
                          <a:latin typeface="inherit"/>
                        </a:rPr>
                        <a:t>name</a:t>
                      </a:r>
                      <a:r>
                        <a:rPr lang="en-US" sz="2000" dirty="0">
                          <a:solidFill>
                            <a:srgbClr val="006FE0"/>
                          </a:solidFill>
                          <a:effectLst/>
                          <a:latin typeface="inherit"/>
                        </a:rPr>
                        <a:t>=</a:t>
                      </a:r>
                      <a:r>
                        <a:rPr lang="en-US" sz="2000" dirty="0">
                          <a:solidFill>
                            <a:srgbClr val="DD1144"/>
                          </a:solidFill>
                          <a:effectLst/>
                          <a:latin typeface="inherit"/>
                        </a:rPr>
                        <a:t>"</a:t>
                      </a:r>
                      <a:r>
                        <a:rPr lang="en-US" sz="2000" dirty="0" err="1">
                          <a:solidFill>
                            <a:srgbClr val="DD1144"/>
                          </a:solidFill>
                          <a:effectLst/>
                          <a:latin typeface="inherit"/>
                        </a:rPr>
                        <a:t>android.intent.category.LAUNCHER</a:t>
                      </a:r>
                      <a:r>
                        <a:rPr lang="en-US" sz="2000" dirty="0">
                          <a:solidFill>
                            <a:srgbClr val="DD1144"/>
                          </a:solidFill>
                          <a:effectLst/>
                          <a:latin typeface="inherit"/>
                        </a:rPr>
                        <a:t>"</a:t>
                      </a:r>
                      <a:r>
                        <a:rPr lang="en-US" sz="2000" dirty="0">
                          <a:solidFill>
                            <a:srgbClr val="006FE0"/>
                          </a:solidFill>
                          <a:effectLst/>
                          <a:latin typeface="inherit"/>
                        </a:rPr>
                        <a:t> /&gt;</a:t>
                      </a:r>
                      <a:endParaRPr lang="en-US" sz="2000" dirty="0">
                        <a:solidFill>
                          <a:srgbClr val="000000"/>
                        </a:solidFill>
                        <a:effectLst/>
                        <a:latin typeface="inherit"/>
                      </a:endParaRPr>
                    </a:p>
                    <a:p>
                      <a:pPr algn="l" fontAlgn="t"/>
                      <a:r>
                        <a:rPr lang="en-US" sz="2000" dirty="0">
                          <a:solidFill>
                            <a:srgbClr val="006FE0"/>
                          </a:solidFill>
                          <a:effectLst/>
                          <a:latin typeface="inherit"/>
                        </a:rPr>
                        <a:t>            &lt;/</a:t>
                      </a:r>
                      <a:r>
                        <a:rPr lang="en-US" sz="2000" dirty="0">
                          <a:solidFill>
                            <a:srgbClr val="002D7A"/>
                          </a:solidFill>
                          <a:effectLst/>
                          <a:latin typeface="inherit"/>
                        </a:rPr>
                        <a:t>intent</a:t>
                      </a:r>
                      <a:r>
                        <a:rPr lang="en-US" sz="2000" dirty="0">
                          <a:solidFill>
                            <a:srgbClr val="006FE0"/>
                          </a:solidFill>
                          <a:effectLst/>
                          <a:latin typeface="inherit"/>
                        </a:rPr>
                        <a:t>-</a:t>
                      </a:r>
                      <a:r>
                        <a:rPr lang="en-US" sz="2000" dirty="0">
                          <a:solidFill>
                            <a:srgbClr val="002D7A"/>
                          </a:solidFill>
                          <a:effectLst/>
                          <a:latin typeface="inherit"/>
                        </a:rPr>
                        <a:t>filter</a:t>
                      </a:r>
                      <a:r>
                        <a:rPr lang="en-US" sz="2000" dirty="0">
                          <a:solidFill>
                            <a:srgbClr val="006FE0"/>
                          </a:solidFill>
                          <a:effectLst/>
                          <a:latin typeface="inherit"/>
                        </a:rPr>
                        <a:t>&gt;</a:t>
                      </a:r>
                      <a:endParaRPr lang="en-US" sz="2000" dirty="0">
                        <a:solidFill>
                          <a:srgbClr val="000000"/>
                        </a:solidFill>
                        <a:effectLst/>
                        <a:latin typeface="inherit"/>
                      </a:endParaRPr>
                    </a:p>
                    <a:p>
                      <a:pPr algn="l" fontAlgn="t"/>
                      <a:r>
                        <a:rPr lang="en-US" sz="2000" dirty="0">
                          <a:solidFill>
                            <a:srgbClr val="006FE0"/>
                          </a:solidFill>
                          <a:effectLst/>
                          <a:latin typeface="inherit"/>
                        </a:rPr>
                        <a:t>        &lt;/</a:t>
                      </a:r>
                      <a:r>
                        <a:rPr lang="en-US" sz="2000" dirty="0">
                          <a:solidFill>
                            <a:srgbClr val="002D7A"/>
                          </a:solidFill>
                          <a:effectLst/>
                          <a:latin typeface="inherit"/>
                        </a:rPr>
                        <a:t>activity</a:t>
                      </a:r>
                      <a:r>
                        <a:rPr lang="en-US" sz="2000" dirty="0">
                          <a:solidFill>
                            <a:srgbClr val="006FE0"/>
                          </a:solidFill>
                          <a:effectLst/>
                          <a:latin typeface="inherit"/>
                        </a:rPr>
                        <a:t>&gt;</a:t>
                      </a:r>
                      <a:endParaRPr lang="en-US" sz="2000" dirty="0">
                        <a:solidFill>
                          <a:srgbClr val="000000"/>
                        </a:solidFill>
                        <a:effectLst/>
                        <a:latin typeface="inherit"/>
                      </a:endParaRPr>
                    </a:p>
                    <a:p>
                      <a:pPr algn="l" fontAlgn="t"/>
                      <a:r>
                        <a:rPr lang="en-US" sz="2000" dirty="0">
                          <a:solidFill>
                            <a:srgbClr val="006FE0"/>
                          </a:solidFill>
                          <a:effectLst/>
                          <a:latin typeface="inherit"/>
                        </a:rPr>
                        <a:t>    &lt;/</a:t>
                      </a:r>
                      <a:r>
                        <a:rPr lang="en-US" sz="2000" dirty="0">
                          <a:solidFill>
                            <a:srgbClr val="002D7A"/>
                          </a:solidFill>
                          <a:effectLst/>
                          <a:latin typeface="inherit"/>
                        </a:rPr>
                        <a:t>application</a:t>
                      </a:r>
                      <a:r>
                        <a:rPr lang="en-US" sz="2000" dirty="0">
                          <a:solidFill>
                            <a:srgbClr val="006FE0"/>
                          </a:solidFill>
                          <a:effectLst/>
                          <a:latin typeface="inherit"/>
                        </a:rPr>
                        <a:t>&gt;</a:t>
                      </a:r>
                      <a:endParaRPr lang="en-US" sz="2000" dirty="0">
                        <a:solidFill>
                          <a:srgbClr val="000000"/>
                        </a:solidFill>
                        <a:effectLst/>
                        <a:latin typeface="inherit"/>
                      </a:endParaRPr>
                    </a:p>
                    <a:p>
                      <a:pPr algn="l" fontAlgn="t"/>
                      <a:r>
                        <a:rPr lang="en-US" sz="2000" dirty="0">
                          <a:solidFill>
                            <a:srgbClr val="000000"/>
                          </a:solidFill>
                          <a:effectLst/>
                          <a:latin typeface="inherit"/>
                        </a:rPr>
                        <a:t> </a:t>
                      </a:r>
                    </a:p>
                    <a:p>
                      <a:pPr algn="l" fontAlgn="t"/>
                      <a:r>
                        <a:rPr lang="en-US" sz="2000" dirty="0">
                          <a:solidFill>
                            <a:srgbClr val="006FE0"/>
                          </a:solidFill>
                          <a:effectLst/>
                          <a:latin typeface="inherit"/>
                        </a:rPr>
                        <a:t>&lt;/</a:t>
                      </a:r>
                      <a:r>
                        <a:rPr lang="en-US" sz="2000" dirty="0">
                          <a:solidFill>
                            <a:srgbClr val="002D7A"/>
                          </a:solidFill>
                          <a:effectLst/>
                          <a:latin typeface="inherit"/>
                        </a:rPr>
                        <a:t>manifest</a:t>
                      </a:r>
                      <a:r>
                        <a:rPr lang="en-US" sz="2000" dirty="0">
                          <a:solidFill>
                            <a:srgbClr val="006FE0"/>
                          </a:solidFill>
                          <a:effectLst/>
                          <a:latin typeface="inherit"/>
                        </a:rPr>
                        <a:t>&gt;</a:t>
                      </a:r>
                      <a:endParaRPr lang="en-US" sz="2000" dirty="0">
                        <a:solidFill>
                          <a:srgbClr val="000000"/>
                        </a:solidFill>
                        <a:effectLst/>
                        <a:latin typeface="inherit"/>
                      </a:endParaRPr>
                    </a:p>
                  </a:txBody>
                  <a:tcPr marL="45260" marR="45260" marT="22630" marB="22630">
                    <a:lnL>
                      <a:noFill/>
                    </a:lnL>
                    <a:lnR>
                      <a:noFill/>
                    </a:lnR>
                    <a:lnT>
                      <a:noFill/>
                    </a:lnT>
                    <a:lnB>
                      <a:noFill/>
                    </a:lnB>
                  </a:tcPr>
                </a:tc>
              </a:tr>
            </a:tbl>
          </a:graphicData>
        </a:graphic>
      </p:graphicFrame>
      <p:sp>
        <p:nvSpPr>
          <p:cNvPr id="5" name="Rectangle 1"/>
          <p:cNvSpPr>
            <a:spLocks noChangeArrowheads="1"/>
          </p:cNvSpPr>
          <p:nvPr/>
        </p:nvSpPr>
        <p:spPr bwMode="auto">
          <a:xfrm>
            <a:off x="2678113" y="1577975"/>
            <a:ext cx="5402262" cy="0"/>
          </a:xfrm>
          <a:prstGeom prst="rect">
            <a:avLst/>
          </a:prstGeom>
          <a:solidFill>
            <a:srgbClr val="EEEEEE"/>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800" b="0" i="0" u="none" strike="noStrike" cap="none" normalizeH="0" baseline="0" smtClean="0">
                <a:ln>
                  <a:noFill/>
                </a:ln>
                <a:solidFill>
                  <a:srgbClr val="666666"/>
                </a:solidFill>
                <a:effectLst/>
                <a:latin typeface="inherit"/>
                <a:cs typeface="Arial" pitchFamily="34" charset="0"/>
              </a:rPr>
              <a:t>ndroidManifest.xml</a:t>
            </a:r>
            <a:endParaRPr kumimoji="0" lang="en-US" sz="1000" b="0" i="0" u="none" strike="noStrike" cap="none" normalizeH="0" baseline="0" smtClean="0">
              <a:ln>
                <a:noFill/>
              </a:ln>
              <a:solidFill>
                <a:srgbClr val="333333"/>
              </a:solidFill>
              <a:effectLst/>
              <a:latin typeface="Monaco"/>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6" name="Control 2"/>
          <p:cNvSpPr>
            <a:spLocks noChangeArrowheads="1" noChangeShapeType="1"/>
          </p:cNvSpPr>
          <p:nvPr/>
        </p:nvSpPr>
        <p:spPr bwMode="auto">
          <a:xfrm>
            <a:off x="2678113" y="1577975"/>
            <a:ext cx="914400" cy="9144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endParaRPr lang="en-US"/>
          </a:p>
        </p:txBody>
      </p:sp>
    </p:spTree>
    <p:extLst>
      <p:ext uri="{BB962C8B-B14F-4D97-AF65-F5344CB8AC3E}">
        <p14:creationId xmlns:p14="http://schemas.microsoft.com/office/powerpoint/2010/main" val="66071930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java</a:t>
            </a:r>
            <a:br>
              <a:rPr lang="en-US" dirty="0"/>
            </a:br>
            <a:endParaRPr lang="en-US" dirty="0"/>
          </a:p>
        </p:txBody>
      </p:sp>
      <p:sp>
        <p:nvSpPr>
          <p:cNvPr id="3" name="Content Placeholder 2"/>
          <p:cNvSpPr>
            <a:spLocks noGrp="1"/>
          </p:cNvSpPr>
          <p:nvPr>
            <p:ph idx="1"/>
          </p:nvPr>
        </p:nvSpPr>
        <p:spPr>
          <a:xfrm>
            <a:off x="152400" y="1066800"/>
            <a:ext cx="8763000" cy="5486400"/>
          </a:xfrm>
        </p:spPr>
        <p:txBody>
          <a:bodyPr>
            <a:normAutofit/>
          </a:bodyPr>
          <a:lstStyle/>
          <a:p>
            <a:pPr algn="just"/>
            <a:r>
              <a:rPr lang="en-US" dirty="0"/>
              <a:t>The next directory you are seeing is java. It has two sub directories. If you can see the sub directories name are same as your package name. This folder contains all the java source code. You can also create new packages here to organize your java classes. But you have to touch or manipulate only the first sub directory.</a:t>
            </a:r>
          </a:p>
          <a:p>
            <a:pPr algn="just"/>
            <a:r>
              <a:rPr lang="en-US" dirty="0"/>
              <a:t>The second sub directory is named </a:t>
            </a:r>
            <a:r>
              <a:rPr lang="en-US" b="1" dirty="0" err="1"/>
              <a:t>package_name</a:t>
            </a:r>
            <a:r>
              <a:rPr lang="en-US" b="1" dirty="0"/>
              <a:t> (</a:t>
            </a:r>
            <a:r>
              <a:rPr lang="en-US" b="1" dirty="0" err="1"/>
              <a:t>androidTest</a:t>
            </a:r>
            <a:r>
              <a:rPr lang="en-US" b="1" dirty="0"/>
              <a:t>). </a:t>
            </a:r>
            <a:r>
              <a:rPr lang="en-US" dirty="0"/>
              <a:t>It is generated automatically.</a:t>
            </a:r>
          </a:p>
          <a:p>
            <a:endParaRPr lang="en-US" dirty="0"/>
          </a:p>
        </p:txBody>
      </p:sp>
    </p:spTree>
    <p:extLst>
      <p:ext uri="{BB962C8B-B14F-4D97-AF65-F5344CB8AC3E}">
        <p14:creationId xmlns:p14="http://schemas.microsoft.com/office/powerpoint/2010/main" val="359657360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6527" y="0"/>
            <a:ext cx="8229600" cy="487362"/>
          </a:xfrm>
        </p:spPr>
        <p:txBody>
          <a:bodyPr>
            <a:normAutofit fontScale="90000"/>
          </a:bodyPr>
          <a:lstStyle/>
          <a:p>
            <a:r>
              <a:rPr lang="en-US" dirty="0"/>
              <a:t>res</a:t>
            </a:r>
          </a:p>
        </p:txBody>
      </p:sp>
      <p:sp>
        <p:nvSpPr>
          <p:cNvPr id="3" name="Content Placeholder 2"/>
          <p:cNvSpPr>
            <a:spLocks noGrp="1"/>
          </p:cNvSpPr>
          <p:nvPr>
            <p:ph idx="1"/>
          </p:nvPr>
        </p:nvSpPr>
        <p:spPr>
          <a:xfrm>
            <a:off x="152400" y="609600"/>
            <a:ext cx="8839200" cy="6096000"/>
          </a:xfrm>
        </p:spPr>
        <p:txBody>
          <a:bodyPr/>
          <a:lstStyle/>
          <a:p>
            <a:r>
              <a:rPr lang="en-US" dirty="0"/>
              <a:t>This folder contains all the resources for your android application. Inside this folder we have</a:t>
            </a:r>
          </a:p>
          <a:p>
            <a:endParaRPr lang="en-US" dirty="0"/>
          </a:p>
        </p:txBody>
      </p:sp>
      <p:pic>
        <p:nvPicPr>
          <p:cNvPr id="37890" name="Picture 2" descr="C:\Users\LENOVO\Desktop\res.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600" y="1828800"/>
            <a:ext cx="8610600" cy="48006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6640519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err="1"/>
              <a:t>drawable</a:t>
            </a:r>
            <a:r>
              <a:rPr lang="en-US" dirty="0"/>
              <a:t/>
            </a:r>
            <a:br>
              <a:rPr lang="en-US" dirty="0"/>
            </a:br>
            <a:endParaRPr lang="en-US" dirty="0"/>
          </a:p>
        </p:txBody>
      </p:sp>
      <p:sp>
        <p:nvSpPr>
          <p:cNvPr id="3" name="Content Placeholder 2"/>
          <p:cNvSpPr>
            <a:spLocks noGrp="1"/>
          </p:cNvSpPr>
          <p:nvPr>
            <p:ph idx="1"/>
          </p:nvPr>
        </p:nvSpPr>
        <p:spPr/>
        <p:txBody>
          <a:bodyPr/>
          <a:lstStyle/>
          <a:p>
            <a:r>
              <a:rPr lang="en-US" dirty="0" smtClean="0"/>
              <a:t>Here we keep all the </a:t>
            </a:r>
            <a:r>
              <a:rPr lang="en-US" dirty="0" err="1" smtClean="0"/>
              <a:t>drawable</a:t>
            </a:r>
            <a:r>
              <a:rPr lang="en-US" dirty="0" smtClean="0"/>
              <a:t> resources like images.</a:t>
            </a:r>
            <a:br>
              <a:rPr lang="en-US" dirty="0" smtClean="0"/>
            </a:br>
            <a:endParaRPr lang="en-US" dirty="0"/>
          </a:p>
        </p:txBody>
      </p:sp>
    </p:spTree>
    <p:extLst>
      <p:ext uri="{BB962C8B-B14F-4D97-AF65-F5344CB8AC3E}">
        <p14:creationId xmlns:p14="http://schemas.microsoft.com/office/powerpoint/2010/main" val="72610946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layout</a:t>
            </a:r>
            <a:endParaRPr lang="en-US" dirty="0"/>
          </a:p>
        </p:txBody>
      </p:sp>
      <p:sp>
        <p:nvSpPr>
          <p:cNvPr id="3" name="Content Placeholder 2"/>
          <p:cNvSpPr>
            <a:spLocks noGrp="1"/>
          </p:cNvSpPr>
          <p:nvPr>
            <p:ph idx="1"/>
          </p:nvPr>
        </p:nvSpPr>
        <p:spPr/>
        <p:txBody>
          <a:bodyPr/>
          <a:lstStyle/>
          <a:p>
            <a:r>
              <a:rPr lang="en-US" dirty="0" smtClean="0"/>
              <a:t>All </a:t>
            </a:r>
            <a:r>
              <a:rPr lang="en-US" dirty="0"/>
              <a:t>the XML files for your activity layouts are stored here</a:t>
            </a:r>
          </a:p>
        </p:txBody>
      </p:sp>
    </p:spTree>
    <p:extLst>
      <p:ext uri="{BB962C8B-B14F-4D97-AF65-F5344CB8AC3E}">
        <p14:creationId xmlns:p14="http://schemas.microsoft.com/office/powerpoint/2010/main" val="67831570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menu</a:t>
            </a:r>
            <a:br>
              <a:rPr lang="en-US" dirty="0" smtClean="0"/>
            </a:br>
            <a:endParaRPr lang="en-US" dirty="0"/>
          </a:p>
        </p:txBody>
      </p:sp>
      <p:sp>
        <p:nvSpPr>
          <p:cNvPr id="3" name="Content Placeholder 2"/>
          <p:cNvSpPr>
            <a:spLocks noGrp="1"/>
          </p:cNvSpPr>
          <p:nvPr>
            <p:ph idx="1"/>
          </p:nvPr>
        </p:nvSpPr>
        <p:spPr/>
        <p:txBody>
          <a:bodyPr/>
          <a:lstStyle/>
          <a:p>
            <a:r>
              <a:rPr lang="en-US" dirty="0" smtClean="0"/>
              <a:t>Menu </a:t>
            </a:r>
            <a:r>
              <a:rPr lang="en-US" dirty="0"/>
              <a:t>XML files are stored here</a:t>
            </a:r>
          </a:p>
          <a:p>
            <a:endParaRPr lang="en-US" dirty="0"/>
          </a:p>
        </p:txBody>
      </p:sp>
    </p:spTree>
    <p:extLst>
      <p:ext uri="{BB962C8B-B14F-4D97-AF65-F5344CB8AC3E}">
        <p14:creationId xmlns:p14="http://schemas.microsoft.com/office/powerpoint/2010/main" val="132826146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err="1" smtClean="0"/>
              <a:t>mipmap</a:t>
            </a:r>
            <a:r>
              <a:rPr lang="en-US" dirty="0" smtClean="0"/>
              <a:t/>
            </a:r>
            <a:br>
              <a:rPr lang="en-US" dirty="0" smtClean="0"/>
            </a:br>
            <a:endParaRPr lang="en-US" dirty="0"/>
          </a:p>
        </p:txBody>
      </p:sp>
      <p:sp>
        <p:nvSpPr>
          <p:cNvPr id="3" name="Content Placeholder 2"/>
          <p:cNvSpPr>
            <a:spLocks noGrp="1"/>
          </p:cNvSpPr>
          <p:nvPr>
            <p:ph idx="1"/>
          </p:nvPr>
        </p:nvSpPr>
        <p:spPr/>
        <p:txBody>
          <a:bodyPr/>
          <a:lstStyle/>
          <a:p>
            <a:r>
              <a:rPr lang="en-US" dirty="0" smtClean="0"/>
              <a:t>Here </a:t>
            </a:r>
            <a:r>
              <a:rPr lang="en-US" dirty="0"/>
              <a:t>we can see the application icon for all screen sizes</a:t>
            </a:r>
          </a:p>
          <a:p>
            <a:endParaRPr lang="en-US" dirty="0"/>
          </a:p>
        </p:txBody>
      </p:sp>
    </p:spTree>
    <p:extLst>
      <p:ext uri="{BB962C8B-B14F-4D97-AF65-F5344CB8AC3E}">
        <p14:creationId xmlns:p14="http://schemas.microsoft.com/office/powerpoint/2010/main" val="14446559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Software Requirements</a:t>
            </a:r>
            <a:br>
              <a:rPr lang="en-US" dirty="0"/>
            </a:br>
            <a:endParaRPr lang="en-US" dirty="0"/>
          </a:p>
        </p:txBody>
      </p:sp>
      <p:sp>
        <p:nvSpPr>
          <p:cNvPr id="3" name="Content Placeholder 2"/>
          <p:cNvSpPr>
            <a:spLocks noGrp="1"/>
          </p:cNvSpPr>
          <p:nvPr>
            <p:ph idx="1"/>
          </p:nvPr>
        </p:nvSpPr>
        <p:spPr/>
        <p:txBody>
          <a:bodyPr/>
          <a:lstStyle/>
          <a:p>
            <a:r>
              <a:rPr lang="en-US" dirty="0"/>
              <a:t>Java Development Kit (JDK)</a:t>
            </a:r>
          </a:p>
          <a:p>
            <a:r>
              <a:rPr lang="en-US" dirty="0"/>
              <a:t>Android Studio with SDK</a:t>
            </a:r>
          </a:p>
          <a:p>
            <a:endParaRPr lang="en-US" dirty="0"/>
          </a:p>
        </p:txBody>
      </p:sp>
    </p:spTree>
    <p:extLst>
      <p:ext uri="{BB962C8B-B14F-4D97-AF65-F5344CB8AC3E}">
        <p14:creationId xmlns:p14="http://schemas.microsoft.com/office/powerpoint/2010/main" val="1897404361"/>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values</a:t>
            </a:r>
            <a:br>
              <a:rPr lang="en-US" dirty="0"/>
            </a:br>
            <a:endParaRPr lang="en-US" dirty="0"/>
          </a:p>
        </p:txBody>
      </p:sp>
      <p:sp>
        <p:nvSpPr>
          <p:cNvPr id="3" name="Content Placeholder 2"/>
          <p:cNvSpPr>
            <a:spLocks noGrp="1"/>
          </p:cNvSpPr>
          <p:nvPr>
            <p:ph idx="1"/>
          </p:nvPr>
        </p:nvSpPr>
        <p:spPr>
          <a:xfrm>
            <a:off x="76200" y="1447800"/>
            <a:ext cx="9067800" cy="5105400"/>
          </a:xfrm>
        </p:spPr>
        <p:txBody>
          <a:bodyPr>
            <a:normAutofit/>
          </a:bodyPr>
          <a:lstStyle/>
          <a:p>
            <a:r>
              <a:rPr lang="en-US" dirty="0"/>
              <a:t>Inside values we have a directory name </a:t>
            </a:r>
            <a:r>
              <a:rPr lang="en-US" b="1" dirty="0" err="1"/>
              <a:t>dimens</a:t>
            </a:r>
            <a:r>
              <a:rPr lang="en-US" dirty="0"/>
              <a:t> and two xml files named </a:t>
            </a:r>
            <a:r>
              <a:rPr lang="en-US" b="1" dirty="0"/>
              <a:t>strings.xml</a:t>
            </a:r>
            <a:r>
              <a:rPr lang="en-US" dirty="0"/>
              <a:t> and </a:t>
            </a:r>
            <a:r>
              <a:rPr lang="en-US" b="1" dirty="0"/>
              <a:t>styles.xml</a:t>
            </a:r>
            <a:endParaRPr lang="en-US" dirty="0"/>
          </a:p>
          <a:p>
            <a:r>
              <a:rPr lang="en-US" b="1" dirty="0"/>
              <a:t>strings.xml: </a:t>
            </a:r>
            <a:r>
              <a:rPr lang="en-US" dirty="0"/>
              <a:t>This file contains all the strings that will be used in our project.</a:t>
            </a:r>
          </a:p>
          <a:p>
            <a:r>
              <a:rPr lang="en-US" b="1" dirty="0"/>
              <a:t>styles.xml</a:t>
            </a:r>
            <a:r>
              <a:rPr lang="en-US" dirty="0"/>
              <a:t>: This file contains the styles and themes for our application.</a:t>
            </a:r>
          </a:p>
          <a:p>
            <a:r>
              <a:rPr lang="en-US" dirty="0"/>
              <a:t>Inside the directory </a:t>
            </a:r>
            <a:r>
              <a:rPr lang="en-US" b="1" dirty="0" err="1"/>
              <a:t>dimens</a:t>
            </a:r>
            <a:r>
              <a:rPr lang="en-US" b="1" dirty="0"/>
              <a:t> </a:t>
            </a:r>
            <a:r>
              <a:rPr lang="en-US" dirty="0"/>
              <a:t>we have two xml files that stores the margin values.</a:t>
            </a:r>
          </a:p>
          <a:p>
            <a:endParaRPr lang="en-US" dirty="0"/>
          </a:p>
        </p:txBody>
      </p:sp>
    </p:spTree>
    <p:extLst>
      <p:ext uri="{BB962C8B-B14F-4D97-AF65-F5344CB8AC3E}">
        <p14:creationId xmlns:p14="http://schemas.microsoft.com/office/powerpoint/2010/main" val="246309762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normAutofit fontScale="90000"/>
          </a:bodyPr>
          <a:lstStyle/>
          <a:p>
            <a:r>
              <a:rPr lang="en-US" dirty="0" smtClean="0"/>
              <a:t/>
            </a:r>
            <a:br>
              <a:rPr lang="en-US" dirty="0" smtClean="0"/>
            </a:br>
            <a:r>
              <a:rPr lang="en-US" dirty="0" smtClean="0"/>
              <a:t>What </a:t>
            </a:r>
            <a:r>
              <a:rPr lang="en-US" dirty="0"/>
              <a:t>is </a:t>
            </a:r>
            <a:r>
              <a:rPr lang="en-US" dirty="0" err="1"/>
              <a:t>Gradle</a:t>
            </a:r>
            <a:r>
              <a:rPr lang="en-US" dirty="0"/>
              <a:t>?</a:t>
            </a:r>
            <a:br>
              <a:rPr lang="en-US" dirty="0"/>
            </a:br>
            <a:endParaRPr lang="en-US" dirty="0"/>
          </a:p>
        </p:txBody>
      </p:sp>
      <p:sp>
        <p:nvSpPr>
          <p:cNvPr id="3" name="Content Placeholder 2"/>
          <p:cNvSpPr>
            <a:spLocks noGrp="1"/>
          </p:cNvSpPr>
          <p:nvPr>
            <p:ph idx="1"/>
          </p:nvPr>
        </p:nvSpPr>
        <p:spPr>
          <a:xfrm>
            <a:off x="0" y="914400"/>
            <a:ext cx="9067800" cy="5867400"/>
          </a:xfrm>
        </p:spPr>
        <p:txBody>
          <a:bodyPr/>
          <a:lstStyle/>
          <a:p>
            <a:r>
              <a:rPr lang="en-US" dirty="0"/>
              <a:t>The basic one liner answer is: </a:t>
            </a:r>
            <a:r>
              <a:rPr lang="en-US" b="1" dirty="0" err="1"/>
              <a:t>Gradle</a:t>
            </a:r>
            <a:r>
              <a:rPr lang="en-US" b="1" dirty="0"/>
              <a:t> is a Build System</a:t>
            </a:r>
            <a:r>
              <a:rPr lang="en-US" dirty="0"/>
              <a:t>.</a:t>
            </a:r>
          </a:p>
        </p:txBody>
      </p:sp>
      <p:sp>
        <p:nvSpPr>
          <p:cNvPr id="4" name="Rectangle 3"/>
          <p:cNvSpPr/>
          <p:nvPr/>
        </p:nvSpPr>
        <p:spPr>
          <a:xfrm>
            <a:off x="228600" y="2551837"/>
            <a:ext cx="8839200" cy="3046988"/>
          </a:xfrm>
          <a:prstGeom prst="rect">
            <a:avLst/>
          </a:prstGeom>
        </p:spPr>
        <p:txBody>
          <a:bodyPr wrap="square">
            <a:spAutoFit/>
          </a:bodyPr>
          <a:lstStyle/>
          <a:p>
            <a:r>
              <a:rPr lang="en-US" sz="3200" dirty="0" err="1"/>
              <a:t>Gradle</a:t>
            </a:r>
            <a:r>
              <a:rPr lang="en-US" sz="3200" dirty="0"/>
              <a:t> takes best features of other build system and combines it to one. And because it is an JVM (Java Virtual Machine) based build system we are free to write our own script here. If you are not getting anything then don’t worry we will understand this later on in detail.</a:t>
            </a:r>
          </a:p>
        </p:txBody>
      </p:sp>
    </p:spTree>
    <p:extLst>
      <p:ext uri="{BB962C8B-B14F-4D97-AF65-F5344CB8AC3E}">
        <p14:creationId xmlns:p14="http://schemas.microsoft.com/office/powerpoint/2010/main" val="2827623336"/>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Creating a New Android Studio Project</a:t>
            </a:r>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290026902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9"/>
            <a:ext cx="8229600" cy="563561"/>
          </a:xfrm>
        </p:spPr>
        <p:txBody>
          <a:bodyPr>
            <a:normAutofit fontScale="90000"/>
          </a:bodyPr>
          <a:lstStyle/>
          <a:p>
            <a:r>
              <a:rPr lang="en-US" dirty="0" smtClean="0"/>
              <a:t/>
            </a:r>
            <a:br>
              <a:rPr lang="en-US" dirty="0" smtClean="0"/>
            </a:br>
            <a:r>
              <a:rPr lang="en-US" sz="3600" dirty="0" smtClean="0"/>
              <a:t>Open Android Studio and create a new project</a:t>
            </a:r>
            <a:r>
              <a:rPr lang="en-US" dirty="0" smtClean="0"/>
              <a:t/>
            </a:r>
            <a:br>
              <a:rPr lang="en-US" dirty="0" smtClean="0"/>
            </a:br>
            <a:endParaRPr lang="en-US" dirty="0"/>
          </a:p>
        </p:txBody>
      </p:sp>
      <p:sp>
        <p:nvSpPr>
          <p:cNvPr id="3" name="Content Placeholder 2"/>
          <p:cNvSpPr>
            <a:spLocks noGrp="1"/>
          </p:cNvSpPr>
          <p:nvPr>
            <p:ph idx="1"/>
          </p:nvPr>
        </p:nvSpPr>
        <p:spPr/>
        <p:txBody>
          <a:bodyPr/>
          <a:lstStyle/>
          <a:p>
            <a:endParaRPr lang="en-US" dirty="0"/>
          </a:p>
        </p:txBody>
      </p:sp>
      <p:pic>
        <p:nvPicPr>
          <p:cNvPr id="21506" name="Picture 2" descr="C:\Users\LENOVO\Desktop\new-android-studio-project.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9718" y="838200"/>
            <a:ext cx="8763000" cy="58388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47331390"/>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Autofit/>
          </a:bodyPr>
          <a:lstStyle/>
          <a:p>
            <a:r>
              <a:rPr lang="en-US" sz="3200" dirty="0"/>
              <a:t>Now put the put the application details (I have given the name </a:t>
            </a:r>
            <a:r>
              <a:rPr lang="en-US" sz="3200" dirty="0" err="1"/>
              <a:t>HandlingButton</a:t>
            </a:r>
            <a:r>
              <a:rPr lang="en-US" sz="3200" dirty="0"/>
              <a:t>) and click next</a:t>
            </a:r>
            <a:br>
              <a:rPr lang="en-US" sz="3200" dirty="0"/>
            </a:br>
            <a:endParaRPr lang="en-US" sz="3200" dirty="0"/>
          </a:p>
        </p:txBody>
      </p:sp>
      <p:pic>
        <p:nvPicPr>
          <p:cNvPr id="22530" name="Picture 2" descr="C:\Users\LENOVO\Desktop\new-project-android-studio.png"/>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28600" y="914400"/>
            <a:ext cx="8686800" cy="4800600"/>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3"/>
          <p:cNvSpPr/>
          <p:nvPr/>
        </p:nvSpPr>
        <p:spPr>
          <a:xfrm>
            <a:off x="304800" y="5791200"/>
            <a:ext cx="8534400" cy="892552"/>
          </a:xfrm>
          <a:prstGeom prst="rect">
            <a:avLst/>
          </a:prstGeom>
        </p:spPr>
        <p:txBody>
          <a:bodyPr wrap="square">
            <a:spAutoFit/>
          </a:bodyPr>
          <a:lstStyle/>
          <a:p>
            <a:r>
              <a:rPr lang="en-US" sz="2600" dirty="0"/>
              <a:t>Now keep clicking next (don’t change any settings, you do not need to change anything now) and at last you will see finish</a:t>
            </a:r>
          </a:p>
        </p:txBody>
      </p:sp>
    </p:spTree>
    <p:extLst>
      <p:ext uri="{BB962C8B-B14F-4D97-AF65-F5344CB8AC3E}">
        <p14:creationId xmlns:p14="http://schemas.microsoft.com/office/powerpoint/2010/main" val="453319909"/>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normAutofit fontScale="90000"/>
          </a:bodyPr>
          <a:lstStyle/>
          <a:p>
            <a:r>
              <a:rPr lang="en-US" sz="3600" dirty="0" smtClean="0"/>
              <a:t/>
            </a:r>
            <a:br>
              <a:rPr lang="en-US" sz="3600" dirty="0" smtClean="0"/>
            </a:br>
            <a:r>
              <a:rPr lang="en-US" sz="3600" dirty="0" smtClean="0"/>
              <a:t>Finally </a:t>
            </a:r>
            <a:r>
              <a:rPr lang="en-US" sz="3600" dirty="0"/>
              <a:t>click finish and you will see the following screen</a:t>
            </a:r>
            <a:r>
              <a:rPr lang="en-US" dirty="0"/>
              <a:t/>
            </a:r>
            <a:br>
              <a:rPr lang="en-US" dirty="0"/>
            </a:br>
            <a:endParaRPr lang="en-US" dirty="0"/>
          </a:p>
        </p:txBody>
      </p:sp>
      <p:pic>
        <p:nvPicPr>
          <p:cNvPr id="23554" name="Picture 2" descr="C:\Users\LENOVO\Desktop\android-app-development-tutorial.jpg.png"/>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52400" y="1219200"/>
            <a:ext cx="8915400" cy="5257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8543003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lstStyle/>
          <a:p>
            <a:pPr algn="just"/>
            <a:r>
              <a:rPr lang="en-US" dirty="0"/>
              <a:t>Now you are seeing your app’s screen. A default Hello World is appearing. The layout is coded in XML. You can switch to the code view from the button below. Click on Text to switch to the code view.</a:t>
            </a:r>
          </a:p>
          <a:p>
            <a:pPr marL="0" indent="0">
              <a:buNone/>
            </a:pPr>
            <a:r>
              <a:rPr lang="en-US" dirty="0"/>
              <a:t/>
            </a:r>
            <a:br>
              <a:rPr lang="en-US" dirty="0"/>
            </a:br>
            <a:endParaRPr lang="en-US" dirty="0"/>
          </a:p>
        </p:txBody>
      </p:sp>
    </p:spTree>
    <p:extLst>
      <p:ext uri="{BB962C8B-B14F-4D97-AF65-F5344CB8AC3E}">
        <p14:creationId xmlns:p14="http://schemas.microsoft.com/office/powerpoint/2010/main" val="3233572460"/>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You will see the following code</a:t>
            </a:r>
            <a:br>
              <a:rPr lang="en-US" dirty="0" smtClean="0"/>
            </a:b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73356197"/>
              </p:ext>
            </p:extLst>
          </p:nvPr>
        </p:nvGraphicFramePr>
        <p:xfrm>
          <a:off x="304800" y="1622900"/>
          <a:ext cx="8610599" cy="4968240"/>
        </p:xfrm>
        <a:graphic>
          <a:graphicData uri="http://schemas.openxmlformats.org/drawingml/2006/table">
            <a:tbl>
              <a:tblPr/>
              <a:tblGrid>
                <a:gridCol w="230996"/>
                <a:gridCol w="8379603"/>
              </a:tblGrid>
              <a:tr h="4854099">
                <a:tc>
                  <a:txBody>
                    <a:bodyPr/>
                    <a:lstStyle/>
                    <a:p>
                      <a:pPr algn="r" fontAlgn="t"/>
                      <a:endParaRPr lang="en-US" dirty="0">
                        <a:solidFill>
                          <a:srgbClr val="AAAAAA"/>
                        </a:solidFill>
                        <a:effectLst/>
                        <a:latin typeface="inherit"/>
                      </a:endParaRPr>
                    </a:p>
                  </a:txBody>
                  <a:tcPr>
                    <a:lnL>
                      <a:noFill/>
                    </a:lnL>
                    <a:lnR>
                      <a:noFill/>
                    </a:lnR>
                    <a:lnT>
                      <a:noFill/>
                    </a:lnT>
                    <a:lnB>
                      <a:noFill/>
                    </a:lnB>
                    <a:solidFill>
                      <a:srgbClr val="EEEEEE"/>
                    </a:solidFill>
                  </a:tcPr>
                </a:tc>
                <a:tc>
                  <a:txBody>
                    <a:bodyPr/>
                    <a:lstStyle/>
                    <a:p>
                      <a:pPr algn="l" fontAlgn="t"/>
                      <a:r>
                        <a:rPr lang="en-US" sz="2000" dirty="0">
                          <a:solidFill>
                            <a:srgbClr val="006FE0"/>
                          </a:solidFill>
                          <a:effectLst/>
                          <a:latin typeface="inherit"/>
                        </a:rPr>
                        <a:t>&lt;</a:t>
                      </a:r>
                      <a:r>
                        <a:rPr lang="en-US" sz="2000" dirty="0" err="1">
                          <a:solidFill>
                            <a:srgbClr val="008080"/>
                          </a:solidFill>
                          <a:effectLst/>
                          <a:latin typeface="inherit"/>
                        </a:rPr>
                        <a:t>RelativeLayout</a:t>
                      </a:r>
                      <a:r>
                        <a:rPr lang="en-US" sz="2000" dirty="0">
                          <a:solidFill>
                            <a:srgbClr val="008080"/>
                          </a:solidFill>
                          <a:effectLst/>
                          <a:latin typeface="inherit"/>
                        </a:rPr>
                        <a:t> </a:t>
                      </a:r>
                      <a:r>
                        <a:rPr lang="en-US" sz="2000" dirty="0" err="1">
                          <a:solidFill>
                            <a:srgbClr val="002D7A"/>
                          </a:solidFill>
                          <a:effectLst/>
                          <a:latin typeface="inherit"/>
                        </a:rPr>
                        <a:t>xmlns</a:t>
                      </a:r>
                      <a:r>
                        <a:rPr lang="en-US" sz="2000" dirty="0" err="1">
                          <a:solidFill>
                            <a:srgbClr val="006FE0"/>
                          </a:solidFill>
                          <a:effectLst/>
                          <a:latin typeface="inherit"/>
                        </a:rPr>
                        <a:t>:</a:t>
                      </a:r>
                      <a:r>
                        <a:rPr lang="en-US" sz="2000" dirty="0" err="1">
                          <a:solidFill>
                            <a:srgbClr val="002D7A"/>
                          </a:solidFill>
                          <a:effectLst/>
                          <a:latin typeface="inherit"/>
                        </a:rPr>
                        <a:t>android</a:t>
                      </a:r>
                      <a:r>
                        <a:rPr lang="en-US" sz="2000" dirty="0">
                          <a:solidFill>
                            <a:srgbClr val="006FE0"/>
                          </a:solidFill>
                          <a:effectLst/>
                          <a:latin typeface="inherit"/>
                        </a:rPr>
                        <a:t>=</a:t>
                      </a:r>
                      <a:r>
                        <a:rPr lang="en-US" sz="2000" dirty="0">
                          <a:solidFill>
                            <a:srgbClr val="DD1144"/>
                          </a:solidFill>
                          <a:effectLst/>
                          <a:latin typeface="inherit"/>
                        </a:rPr>
                        <a:t>"http://schemas.android.com/</a:t>
                      </a:r>
                      <a:r>
                        <a:rPr lang="en-US" sz="2000" dirty="0" err="1">
                          <a:solidFill>
                            <a:srgbClr val="DD1144"/>
                          </a:solidFill>
                          <a:effectLst/>
                          <a:latin typeface="inherit"/>
                        </a:rPr>
                        <a:t>apk</a:t>
                      </a:r>
                      <a:r>
                        <a:rPr lang="en-US" sz="2000" dirty="0">
                          <a:solidFill>
                            <a:srgbClr val="DD1144"/>
                          </a:solidFill>
                          <a:effectLst/>
                          <a:latin typeface="inherit"/>
                        </a:rPr>
                        <a:t>/res/android"</a:t>
                      </a:r>
                      <a:endParaRPr lang="en-US" sz="2000" dirty="0">
                        <a:solidFill>
                          <a:srgbClr val="000000"/>
                        </a:solidFill>
                        <a:effectLst/>
                        <a:latin typeface="inherit"/>
                      </a:endParaRPr>
                    </a:p>
                    <a:p>
                      <a:pPr algn="l" fontAlgn="t"/>
                      <a:r>
                        <a:rPr lang="en-US" sz="2000" dirty="0">
                          <a:solidFill>
                            <a:srgbClr val="006FE0"/>
                          </a:solidFill>
                          <a:effectLst/>
                          <a:latin typeface="inherit"/>
                        </a:rPr>
                        <a:t>    </a:t>
                      </a:r>
                      <a:r>
                        <a:rPr lang="en-US" sz="2000" dirty="0" err="1">
                          <a:solidFill>
                            <a:srgbClr val="002D7A"/>
                          </a:solidFill>
                          <a:effectLst/>
                          <a:latin typeface="inherit"/>
                        </a:rPr>
                        <a:t>xmlns</a:t>
                      </a:r>
                      <a:r>
                        <a:rPr lang="en-US" sz="2000" dirty="0" err="1">
                          <a:solidFill>
                            <a:srgbClr val="006FE0"/>
                          </a:solidFill>
                          <a:effectLst/>
                          <a:latin typeface="inherit"/>
                        </a:rPr>
                        <a:t>:</a:t>
                      </a:r>
                      <a:r>
                        <a:rPr lang="en-US" sz="2000" dirty="0" err="1">
                          <a:solidFill>
                            <a:srgbClr val="002D7A"/>
                          </a:solidFill>
                          <a:effectLst/>
                          <a:latin typeface="inherit"/>
                        </a:rPr>
                        <a:t>tools</a:t>
                      </a:r>
                      <a:r>
                        <a:rPr lang="en-US" sz="2000" dirty="0">
                          <a:solidFill>
                            <a:srgbClr val="006FE0"/>
                          </a:solidFill>
                          <a:effectLst/>
                          <a:latin typeface="inherit"/>
                        </a:rPr>
                        <a:t>=</a:t>
                      </a:r>
                      <a:r>
                        <a:rPr lang="en-US" sz="2000" dirty="0">
                          <a:solidFill>
                            <a:srgbClr val="DD1144"/>
                          </a:solidFill>
                          <a:effectLst/>
                          <a:latin typeface="inherit"/>
                        </a:rPr>
                        <a:t>"http://schemas.android.com/tools"</a:t>
                      </a:r>
                      <a:r>
                        <a:rPr lang="en-US" sz="2000" dirty="0">
                          <a:solidFill>
                            <a:srgbClr val="006FE0"/>
                          </a:solidFill>
                          <a:effectLst/>
                          <a:latin typeface="inherit"/>
                        </a:rPr>
                        <a:t> </a:t>
                      </a:r>
                      <a:r>
                        <a:rPr lang="en-US" sz="2000" dirty="0" err="1">
                          <a:solidFill>
                            <a:srgbClr val="002D7A"/>
                          </a:solidFill>
                          <a:effectLst/>
                          <a:latin typeface="inherit"/>
                        </a:rPr>
                        <a:t>android</a:t>
                      </a:r>
                      <a:r>
                        <a:rPr lang="en-US" sz="2000" dirty="0" err="1">
                          <a:solidFill>
                            <a:srgbClr val="006FE0"/>
                          </a:solidFill>
                          <a:effectLst/>
                          <a:latin typeface="inherit"/>
                        </a:rPr>
                        <a:t>:</a:t>
                      </a:r>
                      <a:r>
                        <a:rPr lang="en-US" sz="2000" dirty="0" err="1">
                          <a:solidFill>
                            <a:srgbClr val="002D7A"/>
                          </a:solidFill>
                          <a:effectLst/>
                          <a:latin typeface="inherit"/>
                        </a:rPr>
                        <a:t>layout_width</a:t>
                      </a:r>
                      <a:r>
                        <a:rPr lang="en-US" sz="2000" dirty="0">
                          <a:solidFill>
                            <a:srgbClr val="006FE0"/>
                          </a:solidFill>
                          <a:effectLst/>
                          <a:latin typeface="inherit"/>
                        </a:rPr>
                        <a:t>=</a:t>
                      </a:r>
                      <a:r>
                        <a:rPr lang="en-US" sz="2000" dirty="0">
                          <a:solidFill>
                            <a:srgbClr val="DD1144"/>
                          </a:solidFill>
                          <a:effectLst/>
                          <a:latin typeface="inherit"/>
                        </a:rPr>
                        <a:t>"</a:t>
                      </a:r>
                      <a:r>
                        <a:rPr lang="en-US" sz="2000" dirty="0" err="1">
                          <a:solidFill>
                            <a:srgbClr val="DD1144"/>
                          </a:solidFill>
                          <a:effectLst/>
                          <a:latin typeface="inherit"/>
                        </a:rPr>
                        <a:t>match_parent</a:t>
                      </a:r>
                      <a:r>
                        <a:rPr lang="en-US" sz="2000" dirty="0">
                          <a:solidFill>
                            <a:srgbClr val="DD1144"/>
                          </a:solidFill>
                          <a:effectLst/>
                          <a:latin typeface="inherit"/>
                        </a:rPr>
                        <a:t>"</a:t>
                      </a:r>
                      <a:endParaRPr lang="en-US" sz="2000" dirty="0">
                        <a:solidFill>
                          <a:srgbClr val="000000"/>
                        </a:solidFill>
                        <a:effectLst/>
                        <a:latin typeface="inherit"/>
                      </a:endParaRPr>
                    </a:p>
                    <a:p>
                      <a:pPr algn="l" fontAlgn="t"/>
                      <a:r>
                        <a:rPr lang="en-US" sz="2000" dirty="0">
                          <a:solidFill>
                            <a:srgbClr val="006FE0"/>
                          </a:solidFill>
                          <a:effectLst/>
                          <a:latin typeface="inherit"/>
                        </a:rPr>
                        <a:t>    </a:t>
                      </a:r>
                      <a:r>
                        <a:rPr lang="en-US" sz="2000" dirty="0" err="1">
                          <a:solidFill>
                            <a:srgbClr val="002D7A"/>
                          </a:solidFill>
                          <a:effectLst/>
                          <a:latin typeface="inherit"/>
                        </a:rPr>
                        <a:t>android</a:t>
                      </a:r>
                      <a:r>
                        <a:rPr lang="en-US" sz="2000" dirty="0" err="1">
                          <a:solidFill>
                            <a:srgbClr val="006FE0"/>
                          </a:solidFill>
                          <a:effectLst/>
                          <a:latin typeface="inherit"/>
                        </a:rPr>
                        <a:t>:</a:t>
                      </a:r>
                      <a:r>
                        <a:rPr lang="en-US" sz="2000" dirty="0" err="1">
                          <a:solidFill>
                            <a:srgbClr val="002D7A"/>
                          </a:solidFill>
                          <a:effectLst/>
                          <a:latin typeface="inherit"/>
                        </a:rPr>
                        <a:t>layout_height</a:t>
                      </a:r>
                      <a:r>
                        <a:rPr lang="en-US" sz="2000" dirty="0">
                          <a:solidFill>
                            <a:srgbClr val="006FE0"/>
                          </a:solidFill>
                          <a:effectLst/>
                          <a:latin typeface="inherit"/>
                        </a:rPr>
                        <a:t>=</a:t>
                      </a:r>
                      <a:r>
                        <a:rPr lang="en-US" sz="2000" dirty="0">
                          <a:solidFill>
                            <a:srgbClr val="DD1144"/>
                          </a:solidFill>
                          <a:effectLst/>
                          <a:latin typeface="inherit"/>
                        </a:rPr>
                        <a:t>"</a:t>
                      </a:r>
                      <a:r>
                        <a:rPr lang="en-US" sz="2000" dirty="0" err="1">
                          <a:solidFill>
                            <a:srgbClr val="DD1144"/>
                          </a:solidFill>
                          <a:effectLst/>
                          <a:latin typeface="inherit"/>
                        </a:rPr>
                        <a:t>match_parent</a:t>
                      </a:r>
                      <a:r>
                        <a:rPr lang="en-US" sz="2000" dirty="0">
                          <a:solidFill>
                            <a:srgbClr val="DD1144"/>
                          </a:solidFill>
                          <a:effectLst/>
                          <a:latin typeface="inherit"/>
                        </a:rPr>
                        <a:t>"</a:t>
                      </a:r>
                      <a:r>
                        <a:rPr lang="en-US" sz="2000" dirty="0">
                          <a:solidFill>
                            <a:srgbClr val="006FE0"/>
                          </a:solidFill>
                          <a:effectLst/>
                          <a:latin typeface="inherit"/>
                        </a:rPr>
                        <a:t> </a:t>
                      </a:r>
                      <a:r>
                        <a:rPr lang="en-US" sz="2000" dirty="0" err="1">
                          <a:solidFill>
                            <a:srgbClr val="002D7A"/>
                          </a:solidFill>
                          <a:effectLst/>
                          <a:latin typeface="inherit"/>
                        </a:rPr>
                        <a:t>android</a:t>
                      </a:r>
                      <a:r>
                        <a:rPr lang="en-US" sz="2000" dirty="0" err="1">
                          <a:solidFill>
                            <a:srgbClr val="006FE0"/>
                          </a:solidFill>
                          <a:effectLst/>
                          <a:latin typeface="inherit"/>
                        </a:rPr>
                        <a:t>:</a:t>
                      </a:r>
                      <a:r>
                        <a:rPr lang="en-US" sz="2000" dirty="0" err="1">
                          <a:solidFill>
                            <a:srgbClr val="002D7A"/>
                          </a:solidFill>
                          <a:effectLst/>
                          <a:latin typeface="inherit"/>
                        </a:rPr>
                        <a:t>paddingLeft</a:t>
                      </a:r>
                      <a:r>
                        <a:rPr lang="en-US" sz="2000" dirty="0">
                          <a:solidFill>
                            <a:srgbClr val="006FE0"/>
                          </a:solidFill>
                          <a:effectLst/>
                          <a:latin typeface="inherit"/>
                        </a:rPr>
                        <a:t>=</a:t>
                      </a:r>
                      <a:r>
                        <a:rPr lang="en-US" sz="2000" dirty="0">
                          <a:solidFill>
                            <a:srgbClr val="DD1144"/>
                          </a:solidFill>
                          <a:effectLst/>
                          <a:latin typeface="inherit"/>
                        </a:rPr>
                        <a:t>"@</a:t>
                      </a:r>
                      <a:r>
                        <a:rPr lang="en-US" sz="2000" dirty="0" err="1">
                          <a:solidFill>
                            <a:srgbClr val="DD1144"/>
                          </a:solidFill>
                          <a:effectLst/>
                          <a:latin typeface="inherit"/>
                        </a:rPr>
                        <a:t>dimen</a:t>
                      </a:r>
                      <a:r>
                        <a:rPr lang="en-US" sz="2000" dirty="0">
                          <a:solidFill>
                            <a:srgbClr val="DD1144"/>
                          </a:solidFill>
                          <a:effectLst/>
                          <a:latin typeface="inherit"/>
                        </a:rPr>
                        <a:t>/</a:t>
                      </a:r>
                      <a:r>
                        <a:rPr lang="en-US" sz="2000" dirty="0" err="1">
                          <a:solidFill>
                            <a:srgbClr val="DD1144"/>
                          </a:solidFill>
                          <a:effectLst/>
                          <a:latin typeface="inherit"/>
                        </a:rPr>
                        <a:t>activity_horizontal_margin</a:t>
                      </a:r>
                      <a:r>
                        <a:rPr lang="en-US" sz="2000" dirty="0">
                          <a:solidFill>
                            <a:srgbClr val="DD1144"/>
                          </a:solidFill>
                          <a:effectLst/>
                          <a:latin typeface="inherit"/>
                        </a:rPr>
                        <a:t>"</a:t>
                      </a:r>
                      <a:endParaRPr lang="en-US" sz="2000" dirty="0">
                        <a:solidFill>
                          <a:srgbClr val="000000"/>
                        </a:solidFill>
                        <a:effectLst/>
                        <a:latin typeface="inherit"/>
                      </a:endParaRPr>
                    </a:p>
                    <a:p>
                      <a:pPr algn="l" fontAlgn="t"/>
                      <a:r>
                        <a:rPr lang="en-US" sz="2000" dirty="0">
                          <a:solidFill>
                            <a:srgbClr val="006FE0"/>
                          </a:solidFill>
                          <a:effectLst/>
                          <a:latin typeface="inherit"/>
                        </a:rPr>
                        <a:t>    </a:t>
                      </a:r>
                      <a:r>
                        <a:rPr lang="en-US" sz="2000" dirty="0" err="1">
                          <a:solidFill>
                            <a:srgbClr val="002D7A"/>
                          </a:solidFill>
                          <a:effectLst/>
                          <a:latin typeface="inherit"/>
                        </a:rPr>
                        <a:t>android</a:t>
                      </a:r>
                      <a:r>
                        <a:rPr lang="en-US" sz="2000" dirty="0" err="1">
                          <a:solidFill>
                            <a:srgbClr val="006FE0"/>
                          </a:solidFill>
                          <a:effectLst/>
                          <a:latin typeface="inherit"/>
                        </a:rPr>
                        <a:t>:</a:t>
                      </a:r>
                      <a:r>
                        <a:rPr lang="en-US" sz="2000" dirty="0" err="1">
                          <a:solidFill>
                            <a:srgbClr val="002D7A"/>
                          </a:solidFill>
                          <a:effectLst/>
                          <a:latin typeface="inherit"/>
                        </a:rPr>
                        <a:t>paddingRight</a:t>
                      </a:r>
                      <a:r>
                        <a:rPr lang="en-US" sz="2000" dirty="0">
                          <a:solidFill>
                            <a:srgbClr val="006FE0"/>
                          </a:solidFill>
                          <a:effectLst/>
                          <a:latin typeface="inherit"/>
                        </a:rPr>
                        <a:t>=</a:t>
                      </a:r>
                      <a:r>
                        <a:rPr lang="en-US" sz="2000" dirty="0">
                          <a:solidFill>
                            <a:srgbClr val="DD1144"/>
                          </a:solidFill>
                          <a:effectLst/>
                          <a:latin typeface="inherit"/>
                        </a:rPr>
                        <a:t>"@</a:t>
                      </a:r>
                      <a:r>
                        <a:rPr lang="en-US" sz="2000" dirty="0" err="1">
                          <a:solidFill>
                            <a:srgbClr val="DD1144"/>
                          </a:solidFill>
                          <a:effectLst/>
                          <a:latin typeface="inherit"/>
                        </a:rPr>
                        <a:t>dimen</a:t>
                      </a:r>
                      <a:r>
                        <a:rPr lang="en-US" sz="2000" dirty="0">
                          <a:solidFill>
                            <a:srgbClr val="DD1144"/>
                          </a:solidFill>
                          <a:effectLst/>
                          <a:latin typeface="inherit"/>
                        </a:rPr>
                        <a:t>/</a:t>
                      </a:r>
                      <a:r>
                        <a:rPr lang="en-US" sz="2000" dirty="0" err="1">
                          <a:solidFill>
                            <a:srgbClr val="DD1144"/>
                          </a:solidFill>
                          <a:effectLst/>
                          <a:latin typeface="inherit"/>
                        </a:rPr>
                        <a:t>activity_horizontal_margin</a:t>
                      </a:r>
                      <a:r>
                        <a:rPr lang="en-US" sz="2000" dirty="0">
                          <a:solidFill>
                            <a:srgbClr val="DD1144"/>
                          </a:solidFill>
                          <a:effectLst/>
                          <a:latin typeface="inherit"/>
                        </a:rPr>
                        <a:t>"</a:t>
                      </a:r>
                      <a:endParaRPr lang="en-US" sz="2000" dirty="0">
                        <a:solidFill>
                          <a:srgbClr val="000000"/>
                        </a:solidFill>
                        <a:effectLst/>
                        <a:latin typeface="inherit"/>
                      </a:endParaRPr>
                    </a:p>
                    <a:p>
                      <a:pPr algn="l" fontAlgn="t"/>
                      <a:r>
                        <a:rPr lang="en-US" sz="2000" dirty="0">
                          <a:solidFill>
                            <a:srgbClr val="006FE0"/>
                          </a:solidFill>
                          <a:effectLst/>
                          <a:latin typeface="inherit"/>
                        </a:rPr>
                        <a:t>    </a:t>
                      </a:r>
                      <a:r>
                        <a:rPr lang="en-US" sz="2000" dirty="0" err="1">
                          <a:solidFill>
                            <a:srgbClr val="002D7A"/>
                          </a:solidFill>
                          <a:effectLst/>
                          <a:latin typeface="inherit"/>
                        </a:rPr>
                        <a:t>android</a:t>
                      </a:r>
                      <a:r>
                        <a:rPr lang="en-US" sz="2000" dirty="0" err="1">
                          <a:solidFill>
                            <a:srgbClr val="006FE0"/>
                          </a:solidFill>
                          <a:effectLst/>
                          <a:latin typeface="inherit"/>
                        </a:rPr>
                        <a:t>:</a:t>
                      </a:r>
                      <a:r>
                        <a:rPr lang="en-US" sz="2000" dirty="0" err="1">
                          <a:solidFill>
                            <a:srgbClr val="002D7A"/>
                          </a:solidFill>
                          <a:effectLst/>
                          <a:latin typeface="inherit"/>
                        </a:rPr>
                        <a:t>paddingTop</a:t>
                      </a:r>
                      <a:r>
                        <a:rPr lang="en-US" sz="2000" dirty="0">
                          <a:solidFill>
                            <a:srgbClr val="006FE0"/>
                          </a:solidFill>
                          <a:effectLst/>
                          <a:latin typeface="inherit"/>
                        </a:rPr>
                        <a:t>=</a:t>
                      </a:r>
                      <a:r>
                        <a:rPr lang="en-US" sz="2000" dirty="0">
                          <a:solidFill>
                            <a:srgbClr val="DD1144"/>
                          </a:solidFill>
                          <a:effectLst/>
                          <a:latin typeface="inherit"/>
                        </a:rPr>
                        <a:t>"@</a:t>
                      </a:r>
                      <a:r>
                        <a:rPr lang="en-US" sz="2000" dirty="0" err="1">
                          <a:solidFill>
                            <a:srgbClr val="DD1144"/>
                          </a:solidFill>
                          <a:effectLst/>
                          <a:latin typeface="inherit"/>
                        </a:rPr>
                        <a:t>dimen</a:t>
                      </a:r>
                      <a:r>
                        <a:rPr lang="en-US" sz="2000" dirty="0">
                          <a:solidFill>
                            <a:srgbClr val="DD1144"/>
                          </a:solidFill>
                          <a:effectLst/>
                          <a:latin typeface="inherit"/>
                        </a:rPr>
                        <a:t>/</a:t>
                      </a:r>
                      <a:r>
                        <a:rPr lang="en-US" sz="2000" dirty="0" err="1">
                          <a:solidFill>
                            <a:srgbClr val="DD1144"/>
                          </a:solidFill>
                          <a:effectLst/>
                          <a:latin typeface="inherit"/>
                        </a:rPr>
                        <a:t>activity_vertical_margin</a:t>
                      </a:r>
                      <a:r>
                        <a:rPr lang="en-US" sz="2000" dirty="0">
                          <a:solidFill>
                            <a:srgbClr val="DD1144"/>
                          </a:solidFill>
                          <a:effectLst/>
                          <a:latin typeface="inherit"/>
                        </a:rPr>
                        <a:t>"</a:t>
                      </a:r>
                      <a:endParaRPr lang="en-US" sz="2000" dirty="0">
                        <a:solidFill>
                          <a:srgbClr val="000000"/>
                        </a:solidFill>
                        <a:effectLst/>
                        <a:latin typeface="inherit"/>
                      </a:endParaRPr>
                    </a:p>
                    <a:p>
                      <a:pPr algn="l" fontAlgn="t"/>
                      <a:r>
                        <a:rPr lang="en-US" sz="2000" dirty="0">
                          <a:solidFill>
                            <a:srgbClr val="006FE0"/>
                          </a:solidFill>
                          <a:effectLst/>
                          <a:latin typeface="inherit"/>
                        </a:rPr>
                        <a:t>    </a:t>
                      </a:r>
                      <a:r>
                        <a:rPr lang="en-US" sz="2000" dirty="0" err="1">
                          <a:solidFill>
                            <a:srgbClr val="002D7A"/>
                          </a:solidFill>
                          <a:effectLst/>
                          <a:latin typeface="inherit"/>
                        </a:rPr>
                        <a:t>android</a:t>
                      </a:r>
                      <a:r>
                        <a:rPr lang="en-US" sz="2000" dirty="0" err="1">
                          <a:solidFill>
                            <a:srgbClr val="006FE0"/>
                          </a:solidFill>
                          <a:effectLst/>
                          <a:latin typeface="inherit"/>
                        </a:rPr>
                        <a:t>:</a:t>
                      </a:r>
                      <a:r>
                        <a:rPr lang="en-US" sz="2000" dirty="0" err="1">
                          <a:solidFill>
                            <a:srgbClr val="002D7A"/>
                          </a:solidFill>
                          <a:effectLst/>
                          <a:latin typeface="inherit"/>
                        </a:rPr>
                        <a:t>paddingBottom</a:t>
                      </a:r>
                      <a:r>
                        <a:rPr lang="en-US" sz="2000" dirty="0">
                          <a:solidFill>
                            <a:srgbClr val="006FE0"/>
                          </a:solidFill>
                          <a:effectLst/>
                          <a:latin typeface="inherit"/>
                        </a:rPr>
                        <a:t>=</a:t>
                      </a:r>
                      <a:r>
                        <a:rPr lang="en-US" sz="2000" dirty="0">
                          <a:solidFill>
                            <a:srgbClr val="DD1144"/>
                          </a:solidFill>
                          <a:effectLst/>
                          <a:latin typeface="inherit"/>
                        </a:rPr>
                        <a:t>"@</a:t>
                      </a:r>
                      <a:r>
                        <a:rPr lang="en-US" sz="2000" dirty="0" err="1">
                          <a:solidFill>
                            <a:srgbClr val="DD1144"/>
                          </a:solidFill>
                          <a:effectLst/>
                          <a:latin typeface="inherit"/>
                        </a:rPr>
                        <a:t>dimen</a:t>
                      </a:r>
                      <a:r>
                        <a:rPr lang="en-US" sz="2000" dirty="0">
                          <a:solidFill>
                            <a:srgbClr val="DD1144"/>
                          </a:solidFill>
                          <a:effectLst/>
                          <a:latin typeface="inherit"/>
                        </a:rPr>
                        <a:t>/</a:t>
                      </a:r>
                      <a:r>
                        <a:rPr lang="en-US" sz="2000" dirty="0" err="1">
                          <a:solidFill>
                            <a:srgbClr val="DD1144"/>
                          </a:solidFill>
                          <a:effectLst/>
                          <a:latin typeface="inherit"/>
                        </a:rPr>
                        <a:t>activity_vertical_margin</a:t>
                      </a:r>
                      <a:r>
                        <a:rPr lang="en-US" sz="2000" dirty="0">
                          <a:solidFill>
                            <a:srgbClr val="DD1144"/>
                          </a:solidFill>
                          <a:effectLst/>
                          <a:latin typeface="inherit"/>
                        </a:rPr>
                        <a:t>"</a:t>
                      </a:r>
                      <a:r>
                        <a:rPr lang="en-US" sz="2000" dirty="0">
                          <a:solidFill>
                            <a:srgbClr val="006FE0"/>
                          </a:solidFill>
                          <a:effectLst/>
                          <a:latin typeface="inherit"/>
                        </a:rPr>
                        <a:t> </a:t>
                      </a:r>
                      <a:r>
                        <a:rPr lang="en-US" sz="2000" dirty="0" err="1">
                          <a:solidFill>
                            <a:srgbClr val="002D7A"/>
                          </a:solidFill>
                          <a:effectLst/>
                          <a:latin typeface="inherit"/>
                        </a:rPr>
                        <a:t>tools</a:t>
                      </a:r>
                      <a:r>
                        <a:rPr lang="en-US" sz="2000" dirty="0" err="1">
                          <a:solidFill>
                            <a:srgbClr val="006FE0"/>
                          </a:solidFill>
                          <a:effectLst/>
                          <a:latin typeface="inherit"/>
                        </a:rPr>
                        <a:t>:</a:t>
                      </a:r>
                      <a:r>
                        <a:rPr lang="en-US" sz="2000" dirty="0" err="1">
                          <a:solidFill>
                            <a:srgbClr val="002D7A"/>
                          </a:solidFill>
                          <a:effectLst/>
                          <a:latin typeface="inherit"/>
                        </a:rPr>
                        <a:t>context</a:t>
                      </a:r>
                      <a:r>
                        <a:rPr lang="en-US" sz="2000" dirty="0">
                          <a:solidFill>
                            <a:srgbClr val="006FE0"/>
                          </a:solidFill>
                          <a:effectLst/>
                          <a:latin typeface="inherit"/>
                        </a:rPr>
                        <a:t>=</a:t>
                      </a:r>
                      <a:r>
                        <a:rPr lang="en-US" sz="2000" dirty="0">
                          <a:solidFill>
                            <a:srgbClr val="DD1144"/>
                          </a:solidFill>
                          <a:effectLst/>
                          <a:latin typeface="inherit"/>
                        </a:rPr>
                        <a:t>".</a:t>
                      </a:r>
                      <a:r>
                        <a:rPr lang="en-US" sz="2000" dirty="0" err="1">
                          <a:solidFill>
                            <a:srgbClr val="DD1144"/>
                          </a:solidFill>
                          <a:effectLst/>
                          <a:latin typeface="inherit"/>
                        </a:rPr>
                        <a:t>MainActivity</a:t>
                      </a:r>
                      <a:r>
                        <a:rPr lang="en-US" sz="2000" dirty="0">
                          <a:solidFill>
                            <a:srgbClr val="DD1144"/>
                          </a:solidFill>
                          <a:effectLst/>
                          <a:latin typeface="inherit"/>
                        </a:rPr>
                        <a:t>"</a:t>
                      </a:r>
                      <a:r>
                        <a:rPr lang="en-US" sz="2000" dirty="0">
                          <a:solidFill>
                            <a:srgbClr val="006FE0"/>
                          </a:solidFill>
                          <a:effectLst/>
                          <a:latin typeface="inherit"/>
                        </a:rPr>
                        <a:t>&gt;</a:t>
                      </a:r>
                      <a:endParaRPr lang="en-US" sz="2000" dirty="0">
                        <a:solidFill>
                          <a:srgbClr val="000000"/>
                        </a:solidFill>
                        <a:effectLst/>
                        <a:latin typeface="inherit"/>
                      </a:endParaRPr>
                    </a:p>
                    <a:p>
                      <a:pPr algn="l" fontAlgn="t"/>
                      <a:r>
                        <a:rPr lang="en-US" sz="2000" dirty="0">
                          <a:solidFill>
                            <a:srgbClr val="000000"/>
                          </a:solidFill>
                          <a:effectLst/>
                          <a:latin typeface="inherit"/>
                        </a:rPr>
                        <a:t> </a:t>
                      </a:r>
                    </a:p>
                    <a:p>
                      <a:pPr algn="l" fontAlgn="t"/>
                      <a:r>
                        <a:rPr lang="en-US" sz="2000" dirty="0">
                          <a:solidFill>
                            <a:srgbClr val="006FE0"/>
                          </a:solidFill>
                          <a:effectLst/>
                          <a:latin typeface="inherit"/>
                        </a:rPr>
                        <a:t>    &lt;</a:t>
                      </a:r>
                      <a:r>
                        <a:rPr lang="en-US" sz="2000" dirty="0" err="1">
                          <a:solidFill>
                            <a:srgbClr val="008080"/>
                          </a:solidFill>
                          <a:effectLst/>
                          <a:latin typeface="inherit"/>
                        </a:rPr>
                        <a:t>TextView</a:t>
                      </a:r>
                      <a:r>
                        <a:rPr lang="en-US" sz="2000" dirty="0">
                          <a:solidFill>
                            <a:srgbClr val="008080"/>
                          </a:solidFill>
                          <a:effectLst/>
                          <a:latin typeface="inherit"/>
                        </a:rPr>
                        <a:t> </a:t>
                      </a:r>
                      <a:r>
                        <a:rPr lang="en-US" sz="2000" dirty="0" err="1">
                          <a:solidFill>
                            <a:srgbClr val="002D7A"/>
                          </a:solidFill>
                          <a:effectLst/>
                          <a:latin typeface="inherit"/>
                        </a:rPr>
                        <a:t>android</a:t>
                      </a:r>
                      <a:r>
                        <a:rPr lang="en-US" sz="2000" dirty="0" err="1">
                          <a:solidFill>
                            <a:srgbClr val="006FE0"/>
                          </a:solidFill>
                          <a:effectLst/>
                          <a:latin typeface="inherit"/>
                        </a:rPr>
                        <a:t>:</a:t>
                      </a:r>
                      <a:r>
                        <a:rPr lang="en-US" sz="2000" dirty="0" err="1">
                          <a:solidFill>
                            <a:srgbClr val="002D7A"/>
                          </a:solidFill>
                          <a:effectLst/>
                          <a:latin typeface="inherit"/>
                        </a:rPr>
                        <a:t>text</a:t>
                      </a:r>
                      <a:r>
                        <a:rPr lang="en-US" sz="2000" dirty="0">
                          <a:solidFill>
                            <a:srgbClr val="006FE0"/>
                          </a:solidFill>
                          <a:effectLst/>
                          <a:latin typeface="inherit"/>
                        </a:rPr>
                        <a:t>=</a:t>
                      </a:r>
                      <a:r>
                        <a:rPr lang="en-US" sz="2000" dirty="0">
                          <a:solidFill>
                            <a:srgbClr val="DD1144"/>
                          </a:solidFill>
                          <a:effectLst/>
                          <a:latin typeface="inherit"/>
                        </a:rPr>
                        <a:t>"@string/</a:t>
                      </a:r>
                      <a:r>
                        <a:rPr lang="en-US" sz="2000" dirty="0" err="1">
                          <a:solidFill>
                            <a:srgbClr val="DD1144"/>
                          </a:solidFill>
                          <a:effectLst/>
                          <a:latin typeface="inherit"/>
                        </a:rPr>
                        <a:t>hello_world</a:t>
                      </a:r>
                      <a:r>
                        <a:rPr lang="en-US" sz="2000" dirty="0">
                          <a:solidFill>
                            <a:srgbClr val="DD1144"/>
                          </a:solidFill>
                          <a:effectLst/>
                          <a:latin typeface="inherit"/>
                        </a:rPr>
                        <a:t>"</a:t>
                      </a:r>
                      <a:r>
                        <a:rPr lang="en-US" sz="2000" dirty="0">
                          <a:solidFill>
                            <a:srgbClr val="006FE0"/>
                          </a:solidFill>
                          <a:effectLst/>
                          <a:latin typeface="inherit"/>
                        </a:rPr>
                        <a:t> </a:t>
                      </a:r>
                      <a:r>
                        <a:rPr lang="en-US" sz="2000" dirty="0" err="1">
                          <a:solidFill>
                            <a:srgbClr val="002D7A"/>
                          </a:solidFill>
                          <a:effectLst/>
                          <a:latin typeface="inherit"/>
                        </a:rPr>
                        <a:t>android</a:t>
                      </a:r>
                      <a:r>
                        <a:rPr lang="en-US" sz="2000" dirty="0" err="1">
                          <a:solidFill>
                            <a:srgbClr val="006FE0"/>
                          </a:solidFill>
                          <a:effectLst/>
                          <a:latin typeface="inherit"/>
                        </a:rPr>
                        <a:t>:</a:t>
                      </a:r>
                      <a:r>
                        <a:rPr lang="en-US" sz="2000" dirty="0" err="1">
                          <a:solidFill>
                            <a:srgbClr val="002D7A"/>
                          </a:solidFill>
                          <a:effectLst/>
                          <a:latin typeface="inherit"/>
                        </a:rPr>
                        <a:t>layout_width</a:t>
                      </a:r>
                      <a:r>
                        <a:rPr lang="en-US" sz="2000" dirty="0">
                          <a:solidFill>
                            <a:srgbClr val="006FE0"/>
                          </a:solidFill>
                          <a:effectLst/>
                          <a:latin typeface="inherit"/>
                        </a:rPr>
                        <a:t>=</a:t>
                      </a:r>
                      <a:r>
                        <a:rPr lang="en-US" sz="2000" dirty="0">
                          <a:solidFill>
                            <a:srgbClr val="DD1144"/>
                          </a:solidFill>
                          <a:effectLst/>
                          <a:latin typeface="inherit"/>
                        </a:rPr>
                        <a:t>"</a:t>
                      </a:r>
                      <a:r>
                        <a:rPr lang="en-US" sz="2000" dirty="0" err="1">
                          <a:solidFill>
                            <a:srgbClr val="DD1144"/>
                          </a:solidFill>
                          <a:effectLst/>
                          <a:latin typeface="inherit"/>
                        </a:rPr>
                        <a:t>wrap_content</a:t>
                      </a:r>
                      <a:r>
                        <a:rPr lang="en-US" sz="2000" dirty="0">
                          <a:solidFill>
                            <a:srgbClr val="DD1144"/>
                          </a:solidFill>
                          <a:effectLst/>
                          <a:latin typeface="inherit"/>
                        </a:rPr>
                        <a:t>"</a:t>
                      </a:r>
                      <a:endParaRPr lang="en-US" sz="2000" dirty="0">
                        <a:solidFill>
                          <a:srgbClr val="000000"/>
                        </a:solidFill>
                        <a:effectLst/>
                        <a:latin typeface="inherit"/>
                      </a:endParaRPr>
                    </a:p>
                    <a:p>
                      <a:pPr algn="l" fontAlgn="t"/>
                      <a:r>
                        <a:rPr lang="en-US" sz="2000" dirty="0">
                          <a:solidFill>
                            <a:srgbClr val="006FE0"/>
                          </a:solidFill>
                          <a:effectLst/>
                          <a:latin typeface="inherit"/>
                        </a:rPr>
                        <a:t>        </a:t>
                      </a:r>
                      <a:r>
                        <a:rPr lang="en-US" sz="2000" dirty="0" err="1">
                          <a:solidFill>
                            <a:srgbClr val="002D7A"/>
                          </a:solidFill>
                          <a:effectLst/>
                          <a:latin typeface="inherit"/>
                        </a:rPr>
                        <a:t>android</a:t>
                      </a:r>
                      <a:r>
                        <a:rPr lang="en-US" sz="2000" dirty="0" err="1">
                          <a:solidFill>
                            <a:srgbClr val="006FE0"/>
                          </a:solidFill>
                          <a:effectLst/>
                          <a:latin typeface="inherit"/>
                        </a:rPr>
                        <a:t>:</a:t>
                      </a:r>
                      <a:r>
                        <a:rPr lang="en-US" sz="2000" dirty="0" err="1">
                          <a:solidFill>
                            <a:srgbClr val="002D7A"/>
                          </a:solidFill>
                          <a:effectLst/>
                          <a:latin typeface="inherit"/>
                        </a:rPr>
                        <a:t>layout_height</a:t>
                      </a:r>
                      <a:r>
                        <a:rPr lang="en-US" sz="2000" dirty="0">
                          <a:solidFill>
                            <a:srgbClr val="006FE0"/>
                          </a:solidFill>
                          <a:effectLst/>
                          <a:latin typeface="inherit"/>
                        </a:rPr>
                        <a:t>=</a:t>
                      </a:r>
                      <a:r>
                        <a:rPr lang="en-US" sz="2000" dirty="0">
                          <a:solidFill>
                            <a:srgbClr val="DD1144"/>
                          </a:solidFill>
                          <a:effectLst/>
                          <a:latin typeface="inherit"/>
                        </a:rPr>
                        <a:t>"</a:t>
                      </a:r>
                      <a:r>
                        <a:rPr lang="en-US" sz="2000" dirty="0" err="1">
                          <a:solidFill>
                            <a:srgbClr val="DD1144"/>
                          </a:solidFill>
                          <a:effectLst/>
                          <a:latin typeface="inherit"/>
                        </a:rPr>
                        <a:t>wrap_content</a:t>
                      </a:r>
                      <a:r>
                        <a:rPr lang="en-US" sz="2000" dirty="0">
                          <a:solidFill>
                            <a:srgbClr val="DD1144"/>
                          </a:solidFill>
                          <a:effectLst/>
                          <a:latin typeface="inherit"/>
                        </a:rPr>
                        <a:t>"</a:t>
                      </a:r>
                      <a:r>
                        <a:rPr lang="en-US" sz="2000" dirty="0">
                          <a:solidFill>
                            <a:srgbClr val="006FE0"/>
                          </a:solidFill>
                          <a:effectLst/>
                          <a:latin typeface="inherit"/>
                        </a:rPr>
                        <a:t> /&gt;</a:t>
                      </a:r>
                      <a:endParaRPr lang="en-US" sz="2000" dirty="0">
                        <a:solidFill>
                          <a:srgbClr val="000000"/>
                        </a:solidFill>
                        <a:effectLst/>
                        <a:latin typeface="inherit"/>
                      </a:endParaRPr>
                    </a:p>
                    <a:p>
                      <a:pPr algn="l" fontAlgn="t"/>
                      <a:r>
                        <a:rPr lang="en-US" sz="2000" dirty="0">
                          <a:solidFill>
                            <a:srgbClr val="000000"/>
                          </a:solidFill>
                          <a:effectLst/>
                          <a:latin typeface="inherit"/>
                        </a:rPr>
                        <a:t> </a:t>
                      </a:r>
                    </a:p>
                    <a:p>
                      <a:pPr algn="l" fontAlgn="t"/>
                      <a:r>
                        <a:rPr lang="en-US" sz="2000" dirty="0">
                          <a:solidFill>
                            <a:srgbClr val="006FE0"/>
                          </a:solidFill>
                          <a:effectLst/>
                          <a:latin typeface="inherit"/>
                        </a:rPr>
                        <a:t>&lt;/</a:t>
                      </a:r>
                      <a:r>
                        <a:rPr lang="en-US" sz="2000" dirty="0" err="1">
                          <a:solidFill>
                            <a:srgbClr val="002D7A"/>
                          </a:solidFill>
                          <a:effectLst/>
                          <a:latin typeface="inherit"/>
                        </a:rPr>
                        <a:t>RelativeLayout</a:t>
                      </a:r>
                      <a:r>
                        <a:rPr lang="en-US" sz="2000" dirty="0">
                          <a:solidFill>
                            <a:srgbClr val="006FE0"/>
                          </a:solidFill>
                          <a:effectLst/>
                          <a:latin typeface="inherit"/>
                        </a:rPr>
                        <a:t>&gt;</a:t>
                      </a:r>
                      <a:endParaRPr lang="en-US" sz="2000" dirty="0">
                        <a:solidFill>
                          <a:srgbClr val="000000"/>
                        </a:solidFill>
                        <a:effectLst/>
                        <a:latin typeface="inherit"/>
                      </a:endParaRPr>
                    </a:p>
                  </a:txBody>
                  <a:tcPr>
                    <a:lnL>
                      <a:noFill/>
                    </a:lnL>
                    <a:lnR>
                      <a:noFill/>
                    </a:lnR>
                    <a:lnT>
                      <a:noFill/>
                    </a:lnT>
                    <a:lnB>
                      <a:noFill/>
                    </a:lnB>
                  </a:tcPr>
                </a:tc>
              </a:tr>
            </a:tbl>
          </a:graphicData>
        </a:graphic>
      </p:graphicFrame>
      <p:sp>
        <p:nvSpPr>
          <p:cNvPr id="6" name="Control 2"/>
          <p:cNvSpPr>
            <a:spLocks noChangeArrowheads="1" noChangeShapeType="1"/>
          </p:cNvSpPr>
          <p:nvPr/>
        </p:nvSpPr>
        <p:spPr bwMode="auto">
          <a:xfrm>
            <a:off x="573088" y="1622425"/>
            <a:ext cx="914400" cy="9144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endParaRPr lang="en-US"/>
          </a:p>
        </p:txBody>
      </p:sp>
    </p:spTree>
    <p:extLst>
      <p:ext uri="{BB962C8B-B14F-4D97-AF65-F5344CB8AC3E}">
        <p14:creationId xmlns:p14="http://schemas.microsoft.com/office/powerpoint/2010/main" val="130186556"/>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Understanding the Layout</a:t>
            </a:r>
            <a:br>
              <a:rPr lang="en-US" dirty="0"/>
            </a:br>
            <a:endParaRPr lang="en-US" dirty="0"/>
          </a:p>
        </p:txBody>
      </p:sp>
      <p:sp>
        <p:nvSpPr>
          <p:cNvPr id="3" name="Content Placeholder 2"/>
          <p:cNvSpPr>
            <a:spLocks noGrp="1"/>
          </p:cNvSpPr>
          <p:nvPr>
            <p:ph idx="1"/>
          </p:nvPr>
        </p:nvSpPr>
        <p:spPr>
          <a:xfrm>
            <a:off x="152400" y="990600"/>
            <a:ext cx="8839200" cy="5715000"/>
          </a:xfrm>
        </p:spPr>
        <p:txBody>
          <a:bodyPr>
            <a:normAutofit/>
          </a:bodyPr>
          <a:lstStyle/>
          <a:p>
            <a:pPr algn="just"/>
            <a:r>
              <a:rPr lang="en-US" dirty="0"/>
              <a:t>As you can see in the above code the xml tag is started with </a:t>
            </a:r>
            <a:r>
              <a:rPr lang="en-US" b="1" dirty="0"/>
              <a:t>&lt;</a:t>
            </a:r>
            <a:r>
              <a:rPr lang="en-US" b="1" dirty="0" err="1"/>
              <a:t>RelativeLayout</a:t>
            </a:r>
            <a:r>
              <a:rPr lang="en-US" b="1" dirty="0"/>
              <a:t>…</a:t>
            </a:r>
            <a:r>
              <a:rPr lang="en-US" dirty="0"/>
              <a:t> It is a type of layout. We are many other layouts available. So what happens in </a:t>
            </a:r>
            <a:r>
              <a:rPr lang="en-US" dirty="0" err="1"/>
              <a:t>RelativeLayout</a:t>
            </a:r>
            <a:r>
              <a:rPr lang="en-US" dirty="0"/>
              <a:t> is all the components are aligned with relation to other components. </a:t>
            </a:r>
            <a:endParaRPr lang="en-US" dirty="0" smtClean="0"/>
          </a:p>
          <a:p>
            <a:pPr algn="just"/>
            <a:r>
              <a:rPr lang="en-US" dirty="0" err="1"/>
              <a:t>RelativeLayout</a:t>
            </a:r>
            <a:r>
              <a:rPr lang="en-US" dirty="0"/>
              <a:t> lets child views specify their position relative to the parent view or to each other (specified by ID)</a:t>
            </a:r>
            <a:endParaRPr lang="en-US" dirty="0"/>
          </a:p>
        </p:txBody>
      </p:sp>
    </p:spTree>
    <p:extLst>
      <p:ext uri="{BB962C8B-B14F-4D97-AF65-F5344CB8AC3E}">
        <p14:creationId xmlns:p14="http://schemas.microsoft.com/office/powerpoint/2010/main" val="1322423866"/>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1026" name="Picture 2" descr="C:\Users\LENOVO\Desktop\Relative_Layout.png"/>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0" y="0"/>
            <a:ext cx="9143999" cy="685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65496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Installing Java Development Kit</a:t>
            </a:r>
            <a:br>
              <a:rPr lang="en-US" dirty="0"/>
            </a:br>
            <a:endParaRPr lang="en-US" dirty="0"/>
          </a:p>
        </p:txBody>
      </p:sp>
      <p:sp>
        <p:nvSpPr>
          <p:cNvPr id="3" name="Content Placeholder 2"/>
          <p:cNvSpPr>
            <a:spLocks noGrp="1"/>
          </p:cNvSpPr>
          <p:nvPr>
            <p:ph idx="1"/>
          </p:nvPr>
        </p:nvSpPr>
        <p:spPr/>
        <p:txBody>
          <a:bodyPr/>
          <a:lstStyle/>
          <a:p>
            <a:r>
              <a:rPr lang="en-US" dirty="0"/>
              <a:t>First we need to install JDK. So get the </a:t>
            </a:r>
            <a:r>
              <a:rPr lang="en-US" dirty="0">
                <a:hlinkClick r:id="rId2"/>
              </a:rPr>
              <a:t>JDK from this link</a:t>
            </a:r>
            <a:r>
              <a:rPr lang="en-US" dirty="0"/>
              <a:t>.</a:t>
            </a:r>
          </a:p>
          <a:p>
            <a:r>
              <a:rPr lang="en-US" dirty="0"/>
              <a:t>In my case I have downloaded jdk8 64bit for windows, because I am using Windows Operating System</a:t>
            </a:r>
          </a:p>
          <a:p>
            <a:r>
              <a:rPr lang="en-US" dirty="0"/>
              <a:t>Install JDK (next -&gt; next -&gt; next -&gt; finish as we always do :P)</a:t>
            </a:r>
          </a:p>
          <a:p>
            <a:r>
              <a:rPr lang="en-US" dirty="0"/>
              <a:t>Now we need to set an environment variable</a:t>
            </a:r>
          </a:p>
          <a:p>
            <a:endParaRPr lang="en-US" dirty="0"/>
          </a:p>
        </p:txBody>
      </p:sp>
    </p:spTree>
    <p:extLst>
      <p:ext uri="{BB962C8B-B14F-4D97-AF65-F5344CB8AC3E}">
        <p14:creationId xmlns:p14="http://schemas.microsoft.com/office/powerpoint/2010/main" val="2849667415"/>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339604031"/>
              </p:ext>
            </p:extLst>
          </p:nvPr>
        </p:nvGraphicFramePr>
        <p:xfrm>
          <a:off x="573777" y="1295400"/>
          <a:ext cx="7996445" cy="5334000"/>
        </p:xfrm>
        <a:graphic>
          <a:graphicData uri="http://schemas.openxmlformats.org/drawingml/2006/table">
            <a:tbl>
              <a:tblPr/>
              <a:tblGrid>
                <a:gridCol w="214520"/>
                <a:gridCol w="7781925"/>
              </a:tblGrid>
              <a:tr h="5334000">
                <a:tc>
                  <a:txBody>
                    <a:bodyPr/>
                    <a:lstStyle/>
                    <a:p>
                      <a:pPr algn="r" fontAlgn="t"/>
                      <a:endParaRPr lang="en-US" dirty="0">
                        <a:solidFill>
                          <a:srgbClr val="AAAAAA"/>
                        </a:solidFill>
                        <a:effectLst/>
                        <a:latin typeface="inherit"/>
                      </a:endParaRPr>
                    </a:p>
                  </a:txBody>
                  <a:tcPr>
                    <a:lnL>
                      <a:noFill/>
                    </a:lnL>
                    <a:lnR>
                      <a:noFill/>
                    </a:lnR>
                    <a:lnT>
                      <a:noFill/>
                    </a:lnT>
                    <a:lnB>
                      <a:noFill/>
                    </a:lnB>
                    <a:solidFill>
                      <a:srgbClr val="EEEEEE"/>
                    </a:solidFill>
                  </a:tcPr>
                </a:tc>
                <a:tc>
                  <a:txBody>
                    <a:bodyPr/>
                    <a:lstStyle/>
                    <a:p>
                      <a:pPr algn="l" fontAlgn="t"/>
                      <a:r>
                        <a:rPr lang="en-US" sz="2000" dirty="0">
                          <a:solidFill>
                            <a:srgbClr val="006FE0"/>
                          </a:solidFill>
                          <a:effectLst/>
                          <a:latin typeface="inherit"/>
                        </a:rPr>
                        <a:t>&lt;</a:t>
                      </a:r>
                      <a:r>
                        <a:rPr lang="en-US" sz="2000" dirty="0" err="1">
                          <a:solidFill>
                            <a:srgbClr val="008080"/>
                          </a:solidFill>
                          <a:effectLst/>
                          <a:latin typeface="inherit"/>
                        </a:rPr>
                        <a:t>LinearLayout</a:t>
                      </a:r>
                      <a:r>
                        <a:rPr lang="en-US" sz="2000" dirty="0">
                          <a:solidFill>
                            <a:srgbClr val="008080"/>
                          </a:solidFill>
                          <a:effectLst/>
                          <a:latin typeface="inherit"/>
                        </a:rPr>
                        <a:t> </a:t>
                      </a:r>
                      <a:r>
                        <a:rPr lang="en-US" sz="2000" dirty="0" err="1">
                          <a:solidFill>
                            <a:srgbClr val="002D7A"/>
                          </a:solidFill>
                          <a:effectLst/>
                          <a:latin typeface="inherit"/>
                        </a:rPr>
                        <a:t>xmlns</a:t>
                      </a:r>
                      <a:r>
                        <a:rPr lang="en-US" sz="2000" dirty="0" err="1">
                          <a:solidFill>
                            <a:srgbClr val="006FE0"/>
                          </a:solidFill>
                          <a:effectLst/>
                          <a:latin typeface="inherit"/>
                        </a:rPr>
                        <a:t>:</a:t>
                      </a:r>
                      <a:r>
                        <a:rPr lang="en-US" sz="2000" dirty="0" err="1">
                          <a:solidFill>
                            <a:srgbClr val="002D7A"/>
                          </a:solidFill>
                          <a:effectLst/>
                          <a:latin typeface="inherit"/>
                        </a:rPr>
                        <a:t>android</a:t>
                      </a:r>
                      <a:r>
                        <a:rPr lang="en-US" sz="2000" dirty="0">
                          <a:solidFill>
                            <a:srgbClr val="006FE0"/>
                          </a:solidFill>
                          <a:effectLst/>
                          <a:latin typeface="inherit"/>
                        </a:rPr>
                        <a:t>=</a:t>
                      </a:r>
                      <a:r>
                        <a:rPr lang="en-US" sz="2000" dirty="0">
                          <a:solidFill>
                            <a:srgbClr val="DD1144"/>
                          </a:solidFill>
                          <a:effectLst/>
                          <a:latin typeface="inherit"/>
                        </a:rPr>
                        <a:t>"http://schemas.android.com/</a:t>
                      </a:r>
                      <a:r>
                        <a:rPr lang="en-US" sz="2000" dirty="0" err="1">
                          <a:solidFill>
                            <a:srgbClr val="DD1144"/>
                          </a:solidFill>
                          <a:effectLst/>
                          <a:latin typeface="inherit"/>
                        </a:rPr>
                        <a:t>apk</a:t>
                      </a:r>
                      <a:r>
                        <a:rPr lang="en-US" sz="2000" dirty="0">
                          <a:solidFill>
                            <a:srgbClr val="DD1144"/>
                          </a:solidFill>
                          <a:effectLst/>
                          <a:latin typeface="inherit"/>
                        </a:rPr>
                        <a:t>/res/android"</a:t>
                      </a:r>
                      <a:endParaRPr lang="en-US" sz="2000" dirty="0">
                        <a:solidFill>
                          <a:srgbClr val="000000"/>
                        </a:solidFill>
                        <a:effectLst/>
                        <a:latin typeface="inherit"/>
                      </a:endParaRPr>
                    </a:p>
                    <a:p>
                      <a:pPr algn="l" fontAlgn="t"/>
                      <a:r>
                        <a:rPr lang="en-US" sz="2000" dirty="0">
                          <a:solidFill>
                            <a:srgbClr val="006FE0"/>
                          </a:solidFill>
                          <a:effectLst/>
                          <a:latin typeface="inherit"/>
                        </a:rPr>
                        <a:t>    </a:t>
                      </a:r>
                      <a:r>
                        <a:rPr lang="en-US" sz="2000" dirty="0" err="1">
                          <a:solidFill>
                            <a:srgbClr val="002D7A"/>
                          </a:solidFill>
                          <a:effectLst/>
                          <a:latin typeface="inherit"/>
                        </a:rPr>
                        <a:t>xmlns</a:t>
                      </a:r>
                      <a:r>
                        <a:rPr lang="en-US" sz="2000" dirty="0" err="1">
                          <a:solidFill>
                            <a:srgbClr val="006FE0"/>
                          </a:solidFill>
                          <a:effectLst/>
                          <a:latin typeface="inherit"/>
                        </a:rPr>
                        <a:t>:</a:t>
                      </a:r>
                      <a:r>
                        <a:rPr lang="en-US" sz="2000" dirty="0" err="1">
                          <a:solidFill>
                            <a:srgbClr val="002D7A"/>
                          </a:solidFill>
                          <a:effectLst/>
                          <a:latin typeface="inherit"/>
                        </a:rPr>
                        <a:t>tools</a:t>
                      </a:r>
                      <a:r>
                        <a:rPr lang="en-US" sz="2000" dirty="0">
                          <a:solidFill>
                            <a:srgbClr val="006FE0"/>
                          </a:solidFill>
                          <a:effectLst/>
                          <a:latin typeface="inherit"/>
                        </a:rPr>
                        <a:t>=</a:t>
                      </a:r>
                      <a:r>
                        <a:rPr lang="en-US" sz="2000" dirty="0">
                          <a:solidFill>
                            <a:srgbClr val="DD1144"/>
                          </a:solidFill>
                          <a:effectLst/>
                          <a:latin typeface="inherit"/>
                        </a:rPr>
                        <a:t>"http://schemas.android.com/tools"</a:t>
                      </a:r>
                      <a:r>
                        <a:rPr lang="en-US" sz="2000" dirty="0">
                          <a:solidFill>
                            <a:srgbClr val="006FE0"/>
                          </a:solidFill>
                          <a:effectLst/>
                          <a:latin typeface="inherit"/>
                        </a:rPr>
                        <a:t> </a:t>
                      </a:r>
                      <a:r>
                        <a:rPr lang="en-US" sz="2000" dirty="0" err="1">
                          <a:solidFill>
                            <a:srgbClr val="002D7A"/>
                          </a:solidFill>
                          <a:effectLst/>
                          <a:latin typeface="inherit"/>
                        </a:rPr>
                        <a:t>android</a:t>
                      </a:r>
                      <a:r>
                        <a:rPr lang="en-US" sz="2000" dirty="0" err="1">
                          <a:solidFill>
                            <a:srgbClr val="006FE0"/>
                          </a:solidFill>
                          <a:effectLst/>
                          <a:latin typeface="inherit"/>
                        </a:rPr>
                        <a:t>:</a:t>
                      </a:r>
                      <a:r>
                        <a:rPr lang="en-US" sz="2000" dirty="0" err="1">
                          <a:solidFill>
                            <a:srgbClr val="002D7A"/>
                          </a:solidFill>
                          <a:effectLst/>
                          <a:latin typeface="inherit"/>
                        </a:rPr>
                        <a:t>layout_width</a:t>
                      </a:r>
                      <a:r>
                        <a:rPr lang="en-US" sz="2000" dirty="0">
                          <a:solidFill>
                            <a:srgbClr val="006FE0"/>
                          </a:solidFill>
                          <a:effectLst/>
                          <a:latin typeface="inherit"/>
                        </a:rPr>
                        <a:t>=</a:t>
                      </a:r>
                      <a:r>
                        <a:rPr lang="en-US" sz="2000" dirty="0">
                          <a:solidFill>
                            <a:srgbClr val="DD1144"/>
                          </a:solidFill>
                          <a:effectLst/>
                          <a:latin typeface="inherit"/>
                        </a:rPr>
                        <a:t>"</a:t>
                      </a:r>
                      <a:r>
                        <a:rPr lang="en-US" sz="2000" dirty="0" err="1">
                          <a:solidFill>
                            <a:srgbClr val="DD1144"/>
                          </a:solidFill>
                          <a:effectLst/>
                          <a:latin typeface="inherit"/>
                        </a:rPr>
                        <a:t>match_parent</a:t>
                      </a:r>
                      <a:r>
                        <a:rPr lang="en-US" sz="2000" dirty="0">
                          <a:solidFill>
                            <a:srgbClr val="DD1144"/>
                          </a:solidFill>
                          <a:effectLst/>
                          <a:latin typeface="inherit"/>
                        </a:rPr>
                        <a:t>"</a:t>
                      </a:r>
                      <a:endParaRPr lang="en-US" sz="2000" dirty="0">
                        <a:solidFill>
                          <a:srgbClr val="000000"/>
                        </a:solidFill>
                        <a:effectLst/>
                        <a:latin typeface="inherit"/>
                      </a:endParaRPr>
                    </a:p>
                    <a:p>
                      <a:pPr algn="l" fontAlgn="t"/>
                      <a:r>
                        <a:rPr lang="en-US" sz="2000" dirty="0">
                          <a:solidFill>
                            <a:srgbClr val="006FE0"/>
                          </a:solidFill>
                          <a:effectLst/>
                          <a:latin typeface="inherit"/>
                        </a:rPr>
                        <a:t>    </a:t>
                      </a:r>
                      <a:r>
                        <a:rPr lang="en-US" sz="2000" dirty="0" err="1">
                          <a:solidFill>
                            <a:srgbClr val="002D7A"/>
                          </a:solidFill>
                          <a:effectLst/>
                          <a:latin typeface="inherit"/>
                        </a:rPr>
                        <a:t>android</a:t>
                      </a:r>
                      <a:r>
                        <a:rPr lang="en-US" sz="2000" dirty="0" err="1">
                          <a:solidFill>
                            <a:srgbClr val="006FE0"/>
                          </a:solidFill>
                          <a:effectLst/>
                          <a:latin typeface="inherit"/>
                        </a:rPr>
                        <a:t>:</a:t>
                      </a:r>
                      <a:r>
                        <a:rPr lang="en-US" sz="2000" dirty="0" err="1">
                          <a:solidFill>
                            <a:srgbClr val="002D7A"/>
                          </a:solidFill>
                          <a:effectLst/>
                          <a:latin typeface="inherit"/>
                        </a:rPr>
                        <a:t>layout_height</a:t>
                      </a:r>
                      <a:r>
                        <a:rPr lang="en-US" sz="2000" dirty="0">
                          <a:solidFill>
                            <a:srgbClr val="006FE0"/>
                          </a:solidFill>
                          <a:effectLst/>
                          <a:latin typeface="inherit"/>
                        </a:rPr>
                        <a:t>=</a:t>
                      </a:r>
                      <a:r>
                        <a:rPr lang="en-US" sz="2000" dirty="0">
                          <a:solidFill>
                            <a:srgbClr val="DD1144"/>
                          </a:solidFill>
                          <a:effectLst/>
                          <a:latin typeface="inherit"/>
                        </a:rPr>
                        <a:t>"</a:t>
                      </a:r>
                      <a:r>
                        <a:rPr lang="en-US" sz="2000" dirty="0" err="1">
                          <a:solidFill>
                            <a:srgbClr val="DD1144"/>
                          </a:solidFill>
                          <a:effectLst/>
                          <a:latin typeface="inherit"/>
                        </a:rPr>
                        <a:t>match_parent</a:t>
                      </a:r>
                      <a:r>
                        <a:rPr lang="en-US" sz="2000" dirty="0">
                          <a:solidFill>
                            <a:srgbClr val="DD1144"/>
                          </a:solidFill>
                          <a:effectLst/>
                          <a:latin typeface="inherit"/>
                        </a:rPr>
                        <a:t>"</a:t>
                      </a:r>
                      <a:r>
                        <a:rPr lang="en-US" sz="2000" dirty="0">
                          <a:solidFill>
                            <a:srgbClr val="006FE0"/>
                          </a:solidFill>
                          <a:effectLst/>
                          <a:latin typeface="inherit"/>
                        </a:rPr>
                        <a:t> </a:t>
                      </a:r>
                      <a:r>
                        <a:rPr lang="en-US" sz="2000" dirty="0" err="1">
                          <a:solidFill>
                            <a:srgbClr val="002D7A"/>
                          </a:solidFill>
                          <a:effectLst/>
                          <a:latin typeface="inherit"/>
                        </a:rPr>
                        <a:t>android</a:t>
                      </a:r>
                      <a:r>
                        <a:rPr lang="en-US" sz="2000" dirty="0" err="1">
                          <a:solidFill>
                            <a:srgbClr val="006FE0"/>
                          </a:solidFill>
                          <a:effectLst/>
                          <a:latin typeface="inherit"/>
                        </a:rPr>
                        <a:t>:</a:t>
                      </a:r>
                      <a:r>
                        <a:rPr lang="en-US" sz="2000" dirty="0" err="1">
                          <a:solidFill>
                            <a:srgbClr val="002D7A"/>
                          </a:solidFill>
                          <a:effectLst/>
                          <a:latin typeface="inherit"/>
                        </a:rPr>
                        <a:t>paddingLeft</a:t>
                      </a:r>
                      <a:r>
                        <a:rPr lang="en-US" sz="2000" dirty="0">
                          <a:solidFill>
                            <a:srgbClr val="006FE0"/>
                          </a:solidFill>
                          <a:effectLst/>
                          <a:latin typeface="inherit"/>
                        </a:rPr>
                        <a:t>=</a:t>
                      </a:r>
                      <a:r>
                        <a:rPr lang="en-US" sz="2000" dirty="0">
                          <a:solidFill>
                            <a:srgbClr val="DD1144"/>
                          </a:solidFill>
                          <a:effectLst/>
                          <a:latin typeface="inherit"/>
                        </a:rPr>
                        <a:t>"@</a:t>
                      </a:r>
                      <a:r>
                        <a:rPr lang="en-US" sz="2000" dirty="0" err="1">
                          <a:solidFill>
                            <a:srgbClr val="DD1144"/>
                          </a:solidFill>
                          <a:effectLst/>
                          <a:latin typeface="inherit"/>
                        </a:rPr>
                        <a:t>dimen</a:t>
                      </a:r>
                      <a:r>
                        <a:rPr lang="en-US" sz="2000" dirty="0">
                          <a:solidFill>
                            <a:srgbClr val="DD1144"/>
                          </a:solidFill>
                          <a:effectLst/>
                          <a:latin typeface="inherit"/>
                        </a:rPr>
                        <a:t>/</a:t>
                      </a:r>
                      <a:r>
                        <a:rPr lang="en-US" sz="2000" dirty="0" err="1">
                          <a:solidFill>
                            <a:srgbClr val="DD1144"/>
                          </a:solidFill>
                          <a:effectLst/>
                          <a:latin typeface="inherit"/>
                        </a:rPr>
                        <a:t>activity_horizontal_margin</a:t>
                      </a:r>
                      <a:r>
                        <a:rPr lang="en-US" sz="2000" dirty="0">
                          <a:solidFill>
                            <a:srgbClr val="DD1144"/>
                          </a:solidFill>
                          <a:effectLst/>
                          <a:latin typeface="inherit"/>
                        </a:rPr>
                        <a:t>"</a:t>
                      </a:r>
                      <a:endParaRPr lang="en-US" sz="2000" dirty="0">
                        <a:solidFill>
                          <a:srgbClr val="000000"/>
                        </a:solidFill>
                        <a:effectLst/>
                        <a:latin typeface="inherit"/>
                      </a:endParaRPr>
                    </a:p>
                    <a:p>
                      <a:pPr algn="l" fontAlgn="t"/>
                      <a:r>
                        <a:rPr lang="en-US" sz="2000" dirty="0">
                          <a:solidFill>
                            <a:srgbClr val="006FE0"/>
                          </a:solidFill>
                          <a:effectLst/>
                          <a:latin typeface="inherit"/>
                        </a:rPr>
                        <a:t>    </a:t>
                      </a:r>
                      <a:r>
                        <a:rPr lang="en-US" sz="2000" dirty="0" err="1">
                          <a:solidFill>
                            <a:srgbClr val="002D7A"/>
                          </a:solidFill>
                          <a:effectLst/>
                          <a:latin typeface="inherit"/>
                        </a:rPr>
                        <a:t>android</a:t>
                      </a:r>
                      <a:r>
                        <a:rPr lang="en-US" sz="2000" dirty="0" err="1">
                          <a:solidFill>
                            <a:srgbClr val="006FE0"/>
                          </a:solidFill>
                          <a:effectLst/>
                          <a:latin typeface="inherit"/>
                        </a:rPr>
                        <a:t>:</a:t>
                      </a:r>
                      <a:r>
                        <a:rPr lang="en-US" sz="2000" dirty="0" err="1">
                          <a:solidFill>
                            <a:srgbClr val="002D7A"/>
                          </a:solidFill>
                          <a:effectLst/>
                          <a:latin typeface="inherit"/>
                        </a:rPr>
                        <a:t>paddingRight</a:t>
                      </a:r>
                      <a:r>
                        <a:rPr lang="en-US" sz="2000" dirty="0">
                          <a:solidFill>
                            <a:srgbClr val="006FE0"/>
                          </a:solidFill>
                          <a:effectLst/>
                          <a:latin typeface="inherit"/>
                        </a:rPr>
                        <a:t>=</a:t>
                      </a:r>
                      <a:r>
                        <a:rPr lang="en-US" sz="2000" dirty="0">
                          <a:solidFill>
                            <a:srgbClr val="DD1144"/>
                          </a:solidFill>
                          <a:effectLst/>
                          <a:latin typeface="inherit"/>
                        </a:rPr>
                        <a:t>"@</a:t>
                      </a:r>
                      <a:r>
                        <a:rPr lang="en-US" sz="2000" dirty="0" err="1">
                          <a:solidFill>
                            <a:srgbClr val="DD1144"/>
                          </a:solidFill>
                          <a:effectLst/>
                          <a:latin typeface="inherit"/>
                        </a:rPr>
                        <a:t>dimen</a:t>
                      </a:r>
                      <a:r>
                        <a:rPr lang="en-US" sz="2000" dirty="0">
                          <a:solidFill>
                            <a:srgbClr val="DD1144"/>
                          </a:solidFill>
                          <a:effectLst/>
                          <a:latin typeface="inherit"/>
                        </a:rPr>
                        <a:t>/</a:t>
                      </a:r>
                      <a:r>
                        <a:rPr lang="en-US" sz="2000" dirty="0" err="1">
                          <a:solidFill>
                            <a:srgbClr val="DD1144"/>
                          </a:solidFill>
                          <a:effectLst/>
                          <a:latin typeface="inherit"/>
                        </a:rPr>
                        <a:t>activity_horizontal_margin</a:t>
                      </a:r>
                      <a:r>
                        <a:rPr lang="en-US" sz="2000" dirty="0">
                          <a:solidFill>
                            <a:srgbClr val="DD1144"/>
                          </a:solidFill>
                          <a:effectLst/>
                          <a:latin typeface="inherit"/>
                        </a:rPr>
                        <a:t>"</a:t>
                      </a:r>
                      <a:endParaRPr lang="en-US" sz="2000" dirty="0">
                        <a:solidFill>
                          <a:srgbClr val="000000"/>
                        </a:solidFill>
                        <a:effectLst/>
                        <a:latin typeface="inherit"/>
                      </a:endParaRPr>
                    </a:p>
                    <a:p>
                      <a:pPr algn="l" fontAlgn="t"/>
                      <a:r>
                        <a:rPr lang="en-US" sz="2000" dirty="0">
                          <a:solidFill>
                            <a:srgbClr val="006FE0"/>
                          </a:solidFill>
                          <a:effectLst/>
                          <a:latin typeface="inherit"/>
                        </a:rPr>
                        <a:t>    </a:t>
                      </a:r>
                      <a:r>
                        <a:rPr lang="en-US" sz="2000" dirty="0" err="1">
                          <a:solidFill>
                            <a:srgbClr val="002D7A"/>
                          </a:solidFill>
                          <a:effectLst/>
                          <a:latin typeface="inherit"/>
                        </a:rPr>
                        <a:t>android</a:t>
                      </a:r>
                      <a:r>
                        <a:rPr lang="en-US" sz="2000" dirty="0" err="1">
                          <a:solidFill>
                            <a:srgbClr val="006FE0"/>
                          </a:solidFill>
                          <a:effectLst/>
                          <a:latin typeface="inherit"/>
                        </a:rPr>
                        <a:t>:</a:t>
                      </a:r>
                      <a:r>
                        <a:rPr lang="en-US" sz="2000" dirty="0" err="1">
                          <a:solidFill>
                            <a:srgbClr val="002D7A"/>
                          </a:solidFill>
                          <a:effectLst/>
                          <a:latin typeface="inherit"/>
                        </a:rPr>
                        <a:t>paddingTop</a:t>
                      </a:r>
                      <a:r>
                        <a:rPr lang="en-US" sz="2000" dirty="0">
                          <a:solidFill>
                            <a:srgbClr val="006FE0"/>
                          </a:solidFill>
                          <a:effectLst/>
                          <a:latin typeface="inherit"/>
                        </a:rPr>
                        <a:t>=</a:t>
                      </a:r>
                      <a:r>
                        <a:rPr lang="en-US" sz="2000" dirty="0">
                          <a:solidFill>
                            <a:srgbClr val="DD1144"/>
                          </a:solidFill>
                          <a:effectLst/>
                          <a:latin typeface="inherit"/>
                        </a:rPr>
                        <a:t>"@</a:t>
                      </a:r>
                      <a:r>
                        <a:rPr lang="en-US" sz="2000" dirty="0" err="1">
                          <a:solidFill>
                            <a:srgbClr val="DD1144"/>
                          </a:solidFill>
                          <a:effectLst/>
                          <a:latin typeface="inherit"/>
                        </a:rPr>
                        <a:t>dimen</a:t>
                      </a:r>
                      <a:r>
                        <a:rPr lang="en-US" sz="2000" dirty="0">
                          <a:solidFill>
                            <a:srgbClr val="DD1144"/>
                          </a:solidFill>
                          <a:effectLst/>
                          <a:latin typeface="inherit"/>
                        </a:rPr>
                        <a:t>/</a:t>
                      </a:r>
                      <a:r>
                        <a:rPr lang="en-US" sz="2000" dirty="0" err="1">
                          <a:solidFill>
                            <a:srgbClr val="DD1144"/>
                          </a:solidFill>
                          <a:effectLst/>
                          <a:latin typeface="inherit"/>
                        </a:rPr>
                        <a:t>activity_vertical_margin</a:t>
                      </a:r>
                      <a:r>
                        <a:rPr lang="en-US" sz="2000" dirty="0">
                          <a:solidFill>
                            <a:srgbClr val="DD1144"/>
                          </a:solidFill>
                          <a:effectLst/>
                          <a:latin typeface="inherit"/>
                        </a:rPr>
                        <a:t>"</a:t>
                      </a:r>
                      <a:endParaRPr lang="en-US" sz="2000" dirty="0">
                        <a:solidFill>
                          <a:srgbClr val="000000"/>
                        </a:solidFill>
                        <a:effectLst/>
                        <a:latin typeface="inherit"/>
                      </a:endParaRPr>
                    </a:p>
                    <a:p>
                      <a:pPr algn="l" fontAlgn="t"/>
                      <a:r>
                        <a:rPr lang="en-US" sz="2000" dirty="0">
                          <a:solidFill>
                            <a:srgbClr val="006FE0"/>
                          </a:solidFill>
                          <a:effectLst/>
                          <a:latin typeface="inherit"/>
                        </a:rPr>
                        <a:t>    </a:t>
                      </a:r>
                      <a:r>
                        <a:rPr lang="en-US" sz="2000" dirty="0" err="1">
                          <a:solidFill>
                            <a:srgbClr val="002D7A"/>
                          </a:solidFill>
                          <a:effectLst/>
                          <a:latin typeface="inherit"/>
                        </a:rPr>
                        <a:t>android</a:t>
                      </a:r>
                      <a:r>
                        <a:rPr lang="en-US" sz="2000" dirty="0" err="1">
                          <a:solidFill>
                            <a:srgbClr val="006FE0"/>
                          </a:solidFill>
                          <a:effectLst/>
                          <a:latin typeface="inherit"/>
                        </a:rPr>
                        <a:t>:</a:t>
                      </a:r>
                      <a:r>
                        <a:rPr lang="en-US" sz="2000" dirty="0" err="1">
                          <a:solidFill>
                            <a:srgbClr val="002D7A"/>
                          </a:solidFill>
                          <a:effectLst/>
                          <a:latin typeface="inherit"/>
                        </a:rPr>
                        <a:t>paddingBottom</a:t>
                      </a:r>
                      <a:r>
                        <a:rPr lang="en-US" sz="2000" dirty="0">
                          <a:solidFill>
                            <a:srgbClr val="006FE0"/>
                          </a:solidFill>
                          <a:effectLst/>
                          <a:latin typeface="inherit"/>
                        </a:rPr>
                        <a:t>=</a:t>
                      </a:r>
                      <a:r>
                        <a:rPr lang="en-US" sz="2000" dirty="0">
                          <a:solidFill>
                            <a:srgbClr val="DD1144"/>
                          </a:solidFill>
                          <a:effectLst/>
                          <a:latin typeface="inherit"/>
                        </a:rPr>
                        <a:t>"@</a:t>
                      </a:r>
                      <a:r>
                        <a:rPr lang="en-US" sz="2000" dirty="0" err="1">
                          <a:solidFill>
                            <a:srgbClr val="DD1144"/>
                          </a:solidFill>
                          <a:effectLst/>
                          <a:latin typeface="inherit"/>
                        </a:rPr>
                        <a:t>dimen</a:t>
                      </a:r>
                      <a:r>
                        <a:rPr lang="en-US" sz="2000" dirty="0">
                          <a:solidFill>
                            <a:srgbClr val="DD1144"/>
                          </a:solidFill>
                          <a:effectLst/>
                          <a:latin typeface="inherit"/>
                        </a:rPr>
                        <a:t>/</a:t>
                      </a:r>
                      <a:r>
                        <a:rPr lang="en-US" sz="2000" dirty="0" err="1">
                          <a:solidFill>
                            <a:srgbClr val="DD1144"/>
                          </a:solidFill>
                          <a:effectLst/>
                          <a:latin typeface="inherit"/>
                        </a:rPr>
                        <a:t>activity_vertical_margin</a:t>
                      </a:r>
                      <a:r>
                        <a:rPr lang="en-US" sz="2000" dirty="0">
                          <a:solidFill>
                            <a:srgbClr val="DD1144"/>
                          </a:solidFill>
                          <a:effectLst/>
                          <a:latin typeface="inherit"/>
                        </a:rPr>
                        <a:t>"</a:t>
                      </a:r>
                      <a:r>
                        <a:rPr lang="en-US" sz="2000" dirty="0">
                          <a:solidFill>
                            <a:srgbClr val="006FE0"/>
                          </a:solidFill>
                          <a:effectLst/>
                          <a:latin typeface="inherit"/>
                        </a:rPr>
                        <a:t> </a:t>
                      </a:r>
                      <a:r>
                        <a:rPr lang="en-US" sz="2000" dirty="0" err="1">
                          <a:solidFill>
                            <a:srgbClr val="002D7A"/>
                          </a:solidFill>
                          <a:effectLst/>
                          <a:latin typeface="inherit"/>
                        </a:rPr>
                        <a:t>tools</a:t>
                      </a:r>
                      <a:r>
                        <a:rPr lang="en-US" sz="2000" dirty="0" err="1">
                          <a:solidFill>
                            <a:srgbClr val="006FE0"/>
                          </a:solidFill>
                          <a:effectLst/>
                          <a:latin typeface="inherit"/>
                        </a:rPr>
                        <a:t>:</a:t>
                      </a:r>
                      <a:r>
                        <a:rPr lang="en-US" sz="2000" dirty="0" err="1">
                          <a:solidFill>
                            <a:srgbClr val="002D7A"/>
                          </a:solidFill>
                          <a:effectLst/>
                          <a:latin typeface="inherit"/>
                        </a:rPr>
                        <a:t>context</a:t>
                      </a:r>
                      <a:r>
                        <a:rPr lang="en-US" sz="2000" dirty="0">
                          <a:solidFill>
                            <a:srgbClr val="006FE0"/>
                          </a:solidFill>
                          <a:effectLst/>
                          <a:latin typeface="inherit"/>
                        </a:rPr>
                        <a:t>=</a:t>
                      </a:r>
                      <a:r>
                        <a:rPr lang="en-US" sz="2000" dirty="0">
                          <a:solidFill>
                            <a:srgbClr val="DD1144"/>
                          </a:solidFill>
                          <a:effectLst/>
                          <a:latin typeface="inherit"/>
                        </a:rPr>
                        <a:t>".</a:t>
                      </a:r>
                      <a:r>
                        <a:rPr lang="en-US" sz="2000" dirty="0" err="1">
                          <a:solidFill>
                            <a:srgbClr val="DD1144"/>
                          </a:solidFill>
                          <a:effectLst/>
                          <a:latin typeface="inherit"/>
                        </a:rPr>
                        <a:t>MainActivity</a:t>
                      </a:r>
                      <a:r>
                        <a:rPr lang="en-US" sz="2000" dirty="0">
                          <a:solidFill>
                            <a:srgbClr val="DD1144"/>
                          </a:solidFill>
                          <a:effectLst/>
                          <a:latin typeface="inherit"/>
                        </a:rPr>
                        <a:t>"</a:t>
                      </a:r>
                      <a:r>
                        <a:rPr lang="en-US" sz="2000" dirty="0">
                          <a:solidFill>
                            <a:srgbClr val="006FE0"/>
                          </a:solidFill>
                          <a:effectLst/>
                          <a:latin typeface="inherit"/>
                        </a:rPr>
                        <a:t>&gt;</a:t>
                      </a:r>
                      <a:endParaRPr lang="en-US" sz="2000" dirty="0">
                        <a:solidFill>
                          <a:srgbClr val="000000"/>
                        </a:solidFill>
                        <a:effectLst/>
                        <a:latin typeface="inherit"/>
                      </a:endParaRPr>
                    </a:p>
                    <a:p>
                      <a:pPr algn="l" fontAlgn="t"/>
                      <a:r>
                        <a:rPr lang="en-US" sz="2000" dirty="0">
                          <a:solidFill>
                            <a:srgbClr val="000000"/>
                          </a:solidFill>
                          <a:effectLst/>
                          <a:latin typeface="inherit"/>
                        </a:rPr>
                        <a:t> </a:t>
                      </a:r>
                    </a:p>
                    <a:p>
                      <a:pPr algn="l" fontAlgn="t"/>
                      <a:r>
                        <a:rPr lang="en-US" sz="2000" dirty="0">
                          <a:solidFill>
                            <a:srgbClr val="006FE0"/>
                          </a:solidFill>
                          <a:effectLst/>
                          <a:latin typeface="inherit"/>
                        </a:rPr>
                        <a:t>    &lt;</a:t>
                      </a:r>
                      <a:r>
                        <a:rPr lang="en-US" sz="2000" dirty="0" err="1">
                          <a:solidFill>
                            <a:srgbClr val="008080"/>
                          </a:solidFill>
                          <a:effectLst/>
                          <a:latin typeface="inherit"/>
                        </a:rPr>
                        <a:t>TextView</a:t>
                      </a:r>
                      <a:r>
                        <a:rPr lang="en-US" sz="2000" dirty="0">
                          <a:solidFill>
                            <a:srgbClr val="008080"/>
                          </a:solidFill>
                          <a:effectLst/>
                          <a:latin typeface="inherit"/>
                        </a:rPr>
                        <a:t> </a:t>
                      </a:r>
                      <a:r>
                        <a:rPr lang="en-US" sz="2000" dirty="0" err="1">
                          <a:solidFill>
                            <a:srgbClr val="002D7A"/>
                          </a:solidFill>
                          <a:effectLst/>
                          <a:latin typeface="inherit"/>
                        </a:rPr>
                        <a:t>android</a:t>
                      </a:r>
                      <a:r>
                        <a:rPr lang="en-US" sz="2000" dirty="0" err="1">
                          <a:solidFill>
                            <a:srgbClr val="006FE0"/>
                          </a:solidFill>
                          <a:effectLst/>
                          <a:latin typeface="inherit"/>
                        </a:rPr>
                        <a:t>:</a:t>
                      </a:r>
                      <a:r>
                        <a:rPr lang="en-US" sz="2000" dirty="0" err="1">
                          <a:solidFill>
                            <a:srgbClr val="002D7A"/>
                          </a:solidFill>
                          <a:effectLst/>
                          <a:latin typeface="inherit"/>
                        </a:rPr>
                        <a:t>text</a:t>
                      </a:r>
                      <a:r>
                        <a:rPr lang="en-US" sz="2000" dirty="0">
                          <a:solidFill>
                            <a:srgbClr val="006FE0"/>
                          </a:solidFill>
                          <a:effectLst/>
                          <a:latin typeface="inherit"/>
                        </a:rPr>
                        <a:t>=</a:t>
                      </a:r>
                      <a:r>
                        <a:rPr lang="en-US" sz="2000" dirty="0">
                          <a:solidFill>
                            <a:srgbClr val="DD1144"/>
                          </a:solidFill>
                          <a:effectLst/>
                          <a:latin typeface="inherit"/>
                        </a:rPr>
                        <a:t>"@string/</a:t>
                      </a:r>
                      <a:r>
                        <a:rPr lang="en-US" sz="2000" dirty="0" err="1">
                          <a:solidFill>
                            <a:srgbClr val="DD1144"/>
                          </a:solidFill>
                          <a:effectLst/>
                          <a:latin typeface="inherit"/>
                        </a:rPr>
                        <a:t>hello_world</a:t>
                      </a:r>
                      <a:r>
                        <a:rPr lang="en-US" sz="2000" dirty="0">
                          <a:solidFill>
                            <a:srgbClr val="DD1144"/>
                          </a:solidFill>
                          <a:effectLst/>
                          <a:latin typeface="inherit"/>
                        </a:rPr>
                        <a:t>"</a:t>
                      </a:r>
                      <a:r>
                        <a:rPr lang="en-US" sz="2000" dirty="0">
                          <a:solidFill>
                            <a:srgbClr val="006FE0"/>
                          </a:solidFill>
                          <a:effectLst/>
                          <a:latin typeface="inherit"/>
                        </a:rPr>
                        <a:t> </a:t>
                      </a:r>
                      <a:r>
                        <a:rPr lang="en-US" sz="2000" dirty="0" err="1">
                          <a:solidFill>
                            <a:srgbClr val="002D7A"/>
                          </a:solidFill>
                          <a:effectLst/>
                          <a:latin typeface="inherit"/>
                        </a:rPr>
                        <a:t>android</a:t>
                      </a:r>
                      <a:r>
                        <a:rPr lang="en-US" sz="2000" dirty="0" err="1">
                          <a:solidFill>
                            <a:srgbClr val="006FE0"/>
                          </a:solidFill>
                          <a:effectLst/>
                          <a:latin typeface="inherit"/>
                        </a:rPr>
                        <a:t>:</a:t>
                      </a:r>
                      <a:r>
                        <a:rPr lang="en-US" sz="2000" dirty="0" err="1">
                          <a:solidFill>
                            <a:srgbClr val="002D7A"/>
                          </a:solidFill>
                          <a:effectLst/>
                          <a:latin typeface="inherit"/>
                        </a:rPr>
                        <a:t>layout_width</a:t>
                      </a:r>
                      <a:r>
                        <a:rPr lang="en-US" sz="2000" dirty="0">
                          <a:solidFill>
                            <a:srgbClr val="006FE0"/>
                          </a:solidFill>
                          <a:effectLst/>
                          <a:latin typeface="inherit"/>
                        </a:rPr>
                        <a:t>=</a:t>
                      </a:r>
                      <a:r>
                        <a:rPr lang="en-US" sz="2000" dirty="0">
                          <a:solidFill>
                            <a:srgbClr val="DD1144"/>
                          </a:solidFill>
                          <a:effectLst/>
                          <a:latin typeface="inherit"/>
                        </a:rPr>
                        <a:t>"</a:t>
                      </a:r>
                      <a:r>
                        <a:rPr lang="en-US" sz="2000" dirty="0" err="1">
                          <a:solidFill>
                            <a:srgbClr val="DD1144"/>
                          </a:solidFill>
                          <a:effectLst/>
                          <a:latin typeface="inherit"/>
                        </a:rPr>
                        <a:t>wrap_content</a:t>
                      </a:r>
                      <a:r>
                        <a:rPr lang="en-US" sz="2000" dirty="0">
                          <a:solidFill>
                            <a:srgbClr val="DD1144"/>
                          </a:solidFill>
                          <a:effectLst/>
                          <a:latin typeface="inherit"/>
                        </a:rPr>
                        <a:t>"</a:t>
                      </a:r>
                      <a:endParaRPr lang="en-US" sz="2000" dirty="0">
                        <a:solidFill>
                          <a:srgbClr val="000000"/>
                        </a:solidFill>
                        <a:effectLst/>
                        <a:latin typeface="inherit"/>
                      </a:endParaRPr>
                    </a:p>
                    <a:p>
                      <a:pPr algn="l" fontAlgn="t"/>
                      <a:r>
                        <a:rPr lang="en-US" sz="2000" dirty="0">
                          <a:solidFill>
                            <a:srgbClr val="006FE0"/>
                          </a:solidFill>
                          <a:effectLst/>
                          <a:latin typeface="inherit"/>
                        </a:rPr>
                        <a:t>        </a:t>
                      </a:r>
                      <a:r>
                        <a:rPr lang="en-US" sz="2000" dirty="0" err="1">
                          <a:solidFill>
                            <a:srgbClr val="002D7A"/>
                          </a:solidFill>
                          <a:effectLst/>
                          <a:latin typeface="inherit"/>
                        </a:rPr>
                        <a:t>android</a:t>
                      </a:r>
                      <a:r>
                        <a:rPr lang="en-US" sz="2000" dirty="0" err="1">
                          <a:solidFill>
                            <a:srgbClr val="006FE0"/>
                          </a:solidFill>
                          <a:effectLst/>
                          <a:latin typeface="inherit"/>
                        </a:rPr>
                        <a:t>:</a:t>
                      </a:r>
                      <a:r>
                        <a:rPr lang="en-US" sz="2000" dirty="0" err="1">
                          <a:solidFill>
                            <a:srgbClr val="002D7A"/>
                          </a:solidFill>
                          <a:effectLst/>
                          <a:latin typeface="inherit"/>
                        </a:rPr>
                        <a:t>layout_height</a:t>
                      </a:r>
                      <a:r>
                        <a:rPr lang="en-US" sz="2000" dirty="0">
                          <a:solidFill>
                            <a:srgbClr val="006FE0"/>
                          </a:solidFill>
                          <a:effectLst/>
                          <a:latin typeface="inherit"/>
                        </a:rPr>
                        <a:t>=</a:t>
                      </a:r>
                      <a:r>
                        <a:rPr lang="en-US" sz="2000" dirty="0">
                          <a:solidFill>
                            <a:srgbClr val="DD1144"/>
                          </a:solidFill>
                          <a:effectLst/>
                          <a:latin typeface="inherit"/>
                        </a:rPr>
                        <a:t>"</a:t>
                      </a:r>
                      <a:r>
                        <a:rPr lang="en-US" sz="2000" dirty="0" err="1">
                          <a:solidFill>
                            <a:srgbClr val="DD1144"/>
                          </a:solidFill>
                          <a:effectLst/>
                          <a:latin typeface="inherit"/>
                        </a:rPr>
                        <a:t>wrap_content</a:t>
                      </a:r>
                      <a:r>
                        <a:rPr lang="en-US" sz="2000" dirty="0">
                          <a:solidFill>
                            <a:srgbClr val="DD1144"/>
                          </a:solidFill>
                          <a:effectLst/>
                          <a:latin typeface="inherit"/>
                        </a:rPr>
                        <a:t>"</a:t>
                      </a:r>
                      <a:r>
                        <a:rPr lang="en-US" sz="2000" dirty="0">
                          <a:solidFill>
                            <a:srgbClr val="006FE0"/>
                          </a:solidFill>
                          <a:effectLst/>
                          <a:latin typeface="inherit"/>
                        </a:rPr>
                        <a:t> /&gt;</a:t>
                      </a:r>
                      <a:endParaRPr lang="en-US" sz="2000" dirty="0">
                        <a:solidFill>
                          <a:srgbClr val="000000"/>
                        </a:solidFill>
                        <a:effectLst/>
                        <a:latin typeface="inherit"/>
                      </a:endParaRPr>
                    </a:p>
                    <a:p>
                      <a:pPr algn="l" fontAlgn="t"/>
                      <a:r>
                        <a:rPr lang="en-US" sz="2000" dirty="0">
                          <a:solidFill>
                            <a:srgbClr val="000000"/>
                          </a:solidFill>
                          <a:effectLst/>
                          <a:latin typeface="inherit"/>
                        </a:rPr>
                        <a:t> </a:t>
                      </a:r>
                    </a:p>
                    <a:p>
                      <a:pPr algn="l" fontAlgn="t"/>
                      <a:r>
                        <a:rPr lang="en-US" sz="2000" dirty="0">
                          <a:solidFill>
                            <a:srgbClr val="006FE0"/>
                          </a:solidFill>
                          <a:effectLst/>
                          <a:latin typeface="inherit"/>
                        </a:rPr>
                        <a:t>&lt;/</a:t>
                      </a:r>
                      <a:r>
                        <a:rPr lang="en-US" sz="2000" dirty="0" err="1">
                          <a:solidFill>
                            <a:srgbClr val="002D7A"/>
                          </a:solidFill>
                          <a:effectLst/>
                          <a:latin typeface="inherit"/>
                        </a:rPr>
                        <a:t>LinearLayout</a:t>
                      </a:r>
                      <a:r>
                        <a:rPr lang="en-US" sz="2000" dirty="0">
                          <a:solidFill>
                            <a:srgbClr val="006FE0"/>
                          </a:solidFill>
                          <a:effectLst/>
                          <a:latin typeface="inherit"/>
                        </a:rPr>
                        <a:t>&gt;</a:t>
                      </a:r>
                      <a:endParaRPr lang="en-US" sz="2000" dirty="0">
                        <a:solidFill>
                          <a:srgbClr val="000000"/>
                        </a:solidFill>
                        <a:effectLst/>
                        <a:latin typeface="inherit"/>
                      </a:endParaRPr>
                    </a:p>
                  </a:txBody>
                  <a:tcPr>
                    <a:lnL>
                      <a:noFill/>
                    </a:lnL>
                    <a:lnR>
                      <a:noFill/>
                    </a:lnR>
                    <a:lnT>
                      <a:noFill/>
                    </a:lnT>
                    <a:lnB>
                      <a:noFill/>
                    </a:lnB>
                  </a:tcPr>
                </a:tc>
              </a:tr>
            </a:tbl>
          </a:graphicData>
        </a:graphic>
      </p:graphicFrame>
      <p:sp>
        <p:nvSpPr>
          <p:cNvPr id="5" name="Rectangle 1"/>
          <p:cNvSpPr>
            <a:spLocks noChangeArrowheads="1"/>
          </p:cNvSpPr>
          <p:nvPr/>
        </p:nvSpPr>
        <p:spPr bwMode="auto">
          <a:xfrm>
            <a:off x="573088" y="1622425"/>
            <a:ext cx="160337" cy="0"/>
          </a:xfrm>
          <a:prstGeom prst="rect">
            <a:avLst/>
          </a:prstGeom>
          <a:solidFill>
            <a:srgbClr val="EEEEEE"/>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rgbClr val="333333"/>
                </a:solidFill>
                <a:effectLst/>
                <a:latin typeface="inherit"/>
                <a:cs typeface="Arial" pitchFamily="34" charset="0"/>
              </a:rPr>
              <a:t/>
            </a:r>
            <a:br>
              <a:rPr kumimoji="0" lang="en-US" sz="1000" b="0" i="0" u="none" strike="noStrike" cap="none" normalizeH="0" baseline="0" smtClean="0">
                <a:ln>
                  <a:noFill/>
                </a:ln>
                <a:solidFill>
                  <a:srgbClr val="333333"/>
                </a:solidFill>
                <a:effectLst/>
                <a:latin typeface="inherit"/>
                <a:cs typeface="Arial" pitchFamily="34" charset="0"/>
              </a:rPr>
            </a:br>
            <a:endParaRPr kumimoji="0" lang="en-US" sz="1000" b="0" i="0" u="none" strike="noStrike" cap="none" normalizeH="0" baseline="0" smtClean="0">
              <a:ln>
                <a:noFill/>
              </a:ln>
              <a:solidFill>
                <a:srgbClr val="333333"/>
              </a:solidFill>
              <a:effectLst/>
              <a:latin typeface="inherit"/>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6" name="Control 2"/>
          <p:cNvSpPr>
            <a:spLocks noChangeArrowheads="1" noChangeShapeType="1"/>
          </p:cNvSpPr>
          <p:nvPr/>
        </p:nvSpPr>
        <p:spPr bwMode="auto">
          <a:xfrm>
            <a:off x="573088" y="1622425"/>
            <a:ext cx="914400" cy="9144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endParaRPr lang="en-US"/>
          </a:p>
        </p:txBody>
      </p:sp>
    </p:spTree>
    <p:extLst>
      <p:ext uri="{BB962C8B-B14F-4D97-AF65-F5344CB8AC3E}">
        <p14:creationId xmlns:p14="http://schemas.microsoft.com/office/powerpoint/2010/main" val="3607463905"/>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normAutofit lnSpcReduction="10000"/>
          </a:bodyPr>
          <a:lstStyle/>
          <a:p>
            <a:pPr algn="just"/>
            <a:r>
              <a:rPr lang="en-US" b="1" dirty="0" err="1"/>
              <a:t>LinearLayout</a:t>
            </a:r>
            <a:r>
              <a:rPr lang="en-US" dirty="0"/>
              <a:t> aligns all children in a single direction — vertically or horizontally, depending on how you define the orientation attribute.</a:t>
            </a:r>
            <a:r>
              <a:rPr lang="en-US" dirty="0" smtClean="0"/>
              <a:t>. </a:t>
            </a:r>
            <a:r>
              <a:rPr lang="en-US" dirty="0"/>
              <a:t>So by default it will behave as </a:t>
            </a:r>
            <a:r>
              <a:rPr lang="en-US" dirty="0" smtClean="0"/>
              <a:t>horizontal </a:t>
            </a:r>
            <a:r>
              <a:rPr lang="en-US" b="1" dirty="0" err="1" smtClean="0"/>
              <a:t>LinearLayout</a:t>
            </a:r>
            <a:r>
              <a:rPr lang="en-US" dirty="0"/>
              <a:t>. Now lets understand the other properties.</a:t>
            </a:r>
          </a:p>
          <a:p>
            <a:pPr algn="just"/>
            <a:r>
              <a:rPr lang="en-US" b="1" dirty="0" err="1"/>
              <a:t>LinearLayout</a:t>
            </a:r>
            <a:r>
              <a:rPr lang="en-US" dirty="0"/>
              <a:t> is the main tag</a:t>
            </a:r>
          </a:p>
          <a:p>
            <a:pPr marL="0" indent="0" algn="just">
              <a:buNone/>
            </a:pPr>
            <a:r>
              <a:rPr lang="en-US" dirty="0"/>
              <a:t/>
            </a:r>
            <a:br>
              <a:rPr lang="en-US" dirty="0"/>
            </a:br>
            <a:endParaRPr lang="en-US" dirty="0"/>
          </a:p>
        </p:txBody>
      </p:sp>
    </p:spTree>
    <p:extLst>
      <p:ext uri="{BB962C8B-B14F-4D97-AF65-F5344CB8AC3E}">
        <p14:creationId xmlns:p14="http://schemas.microsoft.com/office/powerpoint/2010/main" val="4111555319"/>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2050" name="Picture 2" descr="C:\Users\LENOVO\Desktop\Linear_layout.png"/>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84029884"/>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425230936"/>
              </p:ext>
            </p:extLst>
          </p:nvPr>
        </p:nvGraphicFramePr>
        <p:xfrm>
          <a:off x="152400" y="1447800"/>
          <a:ext cx="8763000" cy="4191000"/>
        </p:xfrm>
        <a:graphic>
          <a:graphicData uri="http://schemas.openxmlformats.org/drawingml/2006/table">
            <a:tbl>
              <a:tblPr/>
              <a:tblGrid>
                <a:gridCol w="252579"/>
                <a:gridCol w="8510421"/>
              </a:tblGrid>
              <a:tr h="4191000">
                <a:tc>
                  <a:txBody>
                    <a:bodyPr/>
                    <a:lstStyle/>
                    <a:p>
                      <a:pPr algn="r" fontAlgn="t"/>
                      <a:endParaRPr lang="en-US" dirty="0">
                        <a:solidFill>
                          <a:srgbClr val="AAAAAA"/>
                        </a:solidFill>
                        <a:effectLst/>
                        <a:latin typeface="inherit"/>
                      </a:endParaRPr>
                    </a:p>
                  </a:txBody>
                  <a:tcPr>
                    <a:lnL>
                      <a:noFill/>
                    </a:lnL>
                    <a:lnR>
                      <a:noFill/>
                    </a:lnR>
                    <a:lnT>
                      <a:noFill/>
                    </a:lnT>
                    <a:lnB>
                      <a:noFill/>
                    </a:lnB>
                    <a:solidFill>
                      <a:srgbClr val="EEEEEE"/>
                    </a:solidFill>
                  </a:tcPr>
                </a:tc>
                <a:tc>
                  <a:txBody>
                    <a:bodyPr/>
                    <a:lstStyle/>
                    <a:p>
                      <a:pPr algn="l" fontAlgn="t"/>
                      <a:r>
                        <a:rPr lang="en-US" sz="3200" dirty="0">
                          <a:solidFill>
                            <a:srgbClr val="006FE0"/>
                          </a:solidFill>
                          <a:effectLst/>
                          <a:latin typeface="inherit"/>
                        </a:rPr>
                        <a:t>&lt;</a:t>
                      </a:r>
                      <a:r>
                        <a:rPr lang="en-US" sz="3200" dirty="0" err="1">
                          <a:solidFill>
                            <a:srgbClr val="002D7A"/>
                          </a:solidFill>
                          <a:effectLst/>
                          <a:latin typeface="inherit"/>
                        </a:rPr>
                        <a:t>LinearLayout</a:t>
                      </a:r>
                      <a:endParaRPr lang="en-US" sz="3200" dirty="0">
                        <a:solidFill>
                          <a:srgbClr val="000000"/>
                        </a:solidFill>
                        <a:effectLst/>
                        <a:latin typeface="inherit"/>
                      </a:endParaRPr>
                    </a:p>
                    <a:p>
                      <a:pPr algn="l" fontAlgn="t"/>
                      <a:r>
                        <a:rPr lang="en-US" sz="3200" dirty="0">
                          <a:solidFill>
                            <a:srgbClr val="006FE0"/>
                          </a:solidFill>
                          <a:effectLst/>
                          <a:latin typeface="inherit"/>
                        </a:rPr>
                        <a:t>&lt;!-- </a:t>
                      </a:r>
                      <a:r>
                        <a:rPr lang="en-US" sz="3200" dirty="0">
                          <a:solidFill>
                            <a:srgbClr val="008080"/>
                          </a:solidFill>
                          <a:effectLst/>
                          <a:latin typeface="inherit"/>
                        </a:rPr>
                        <a:t>here the layout properties are </a:t>
                      </a:r>
                      <a:r>
                        <a:rPr lang="en-US" sz="3200" dirty="0">
                          <a:solidFill>
                            <a:srgbClr val="002D7A"/>
                          </a:solidFill>
                          <a:effectLst/>
                          <a:latin typeface="inherit"/>
                        </a:rPr>
                        <a:t>defined</a:t>
                      </a:r>
                      <a:r>
                        <a:rPr lang="en-US" sz="3200" dirty="0">
                          <a:solidFill>
                            <a:srgbClr val="006FE0"/>
                          </a:solidFill>
                          <a:effectLst/>
                          <a:latin typeface="inherit"/>
                        </a:rPr>
                        <a:t> --&gt;</a:t>
                      </a:r>
                      <a:endParaRPr lang="en-US" sz="3200" dirty="0">
                        <a:solidFill>
                          <a:srgbClr val="000000"/>
                        </a:solidFill>
                        <a:effectLst/>
                        <a:latin typeface="inherit"/>
                      </a:endParaRPr>
                    </a:p>
                    <a:p>
                      <a:pPr algn="l" fontAlgn="t"/>
                      <a:r>
                        <a:rPr lang="en-US" sz="3200" dirty="0">
                          <a:solidFill>
                            <a:srgbClr val="000000"/>
                          </a:solidFill>
                          <a:effectLst/>
                          <a:latin typeface="inherit"/>
                        </a:rPr>
                        <a:t> </a:t>
                      </a:r>
                    </a:p>
                    <a:p>
                      <a:pPr algn="l" fontAlgn="t"/>
                      <a:r>
                        <a:rPr lang="en-US" sz="3200" dirty="0">
                          <a:solidFill>
                            <a:srgbClr val="006FE0"/>
                          </a:solidFill>
                          <a:effectLst/>
                          <a:latin typeface="inherit"/>
                        </a:rPr>
                        <a:t>&gt;</a:t>
                      </a:r>
                      <a:endParaRPr lang="en-US" sz="3200" dirty="0">
                        <a:solidFill>
                          <a:srgbClr val="000000"/>
                        </a:solidFill>
                        <a:effectLst/>
                        <a:latin typeface="inherit"/>
                      </a:endParaRPr>
                    </a:p>
                    <a:p>
                      <a:pPr algn="l" fontAlgn="t"/>
                      <a:r>
                        <a:rPr lang="en-US" sz="3200" dirty="0">
                          <a:solidFill>
                            <a:srgbClr val="006FE0"/>
                          </a:solidFill>
                          <a:effectLst/>
                          <a:latin typeface="inherit"/>
                        </a:rPr>
                        <a:t>&lt;!-- </a:t>
                      </a:r>
                      <a:r>
                        <a:rPr lang="en-US" sz="3200" dirty="0">
                          <a:solidFill>
                            <a:srgbClr val="008080"/>
                          </a:solidFill>
                          <a:effectLst/>
                          <a:latin typeface="inherit"/>
                        </a:rPr>
                        <a:t>Here we can code our other components </a:t>
                      </a:r>
                      <a:r>
                        <a:rPr lang="en-US" sz="3200" b="1" dirty="0">
                          <a:solidFill>
                            <a:srgbClr val="000000"/>
                          </a:solidFill>
                          <a:effectLst/>
                          <a:latin typeface="inherit"/>
                        </a:rPr>
                        <a:t>to</a:t>
                      </a:r>
                      <a:r>
                        <a:rPr lang="en-US" sz="3200" dirty="0">
                          <a:solidFill>
                            <a:srgbClr val="006FE0"/>
                          </a:solidFill>
                          <a:effectLst/>
                          <a:latin typeface="inherit"/>
                        </a:rPr>
                        <a:t> </a:t>
                      </a:r>
                      <a:r>
                        <a:rPr lang="en-US" sz="3200" dirty="0">
                          <a:solidFill>
                            <a:srgbClr val="008080"/>
                          </a:solidFill>
                          <a:effectLst/>
                          <a:latin typeface="inherit"/>
                        </a:rPr>
                        <a:t>be put on </a:t>
                      </a:r>
                      <a:r>
                        <a:rPr lang="en-US" sz="3200" b="1" dirty="0">
                          <a:solidFill>
                            <a:srgbClr val="000000"/>
                          </a:solidFill>
                          <a:effectLst/>
                          <a:latin typeface="inherit"/>
                        </a:rPr>
                        <a:t>this</a:t>
                      </a:r>
                      <a:r>
                        <a:rPr lang="en-US" sz="3200" dirty="0">
                          <a:solidFill>
                            <a:srgbClr val="006FE0"/>
                          </a:solidFill>
                          <a:effectLst/>
                          <a:latin typeface="inherit"/>
                        </a:rPr>
                        <a:t> </a:t>
                      </a:r>
                      <a:r>
                        <a:rPr lang="en-US" sz="3200" dirty="0">
                          <a:solidFill>
                            <a:srgbClr val="002D7A"/>
                          </a:solidFill>
                          <a:effectLst/>
                          <a:latin typeface="inherit"/>
                        </a:rPr>
                        <a:t>layout</a:t>
                      </a:r>
                      <a:r>
                        <a:rPr lang="en-US" sz="3200" dirty="0">
                          <a:solidFill>
                            <a:srgbClr val="006FE0"/>
                          </a:solidFill>
                          <a:effectLst/>
                          <a:latin typeface="inherit"/>
                        </a:rPr>
                        <a:t> --&gt;</a:t>
                      </a:r>
                      <a:endParaRPr lang="en-US" sz="3200" dirty="0">
                        <a:solidFill>
                          <a:srgbClr val="000000"/>
                        </a:solidFill>
                        <a:effectLst/>
                        <a:latin typeface="inherit"/>
                      </a:endParaRPr>
                    </a:p>
                    <a:p>
                      <a:pPr algn="l" fontAlgn="t"/>
                      <a:r>
                        <a:rPr lang="en-US" sz="3200" dirty="0">
                          <a:solidFill>
                            <a:srgbClr val="006FE0"/>
                          </a:solidFill>
                          <a:effectLst/>
                          <a:latin typeface="inherit"/>
                        </a:rPr>
                        <a:t>&lt;/</a:t>
                      </a:r>
                      <a:r>
                        <a:rPr lang="en-US" sz="3200" dirty="0" err="1">
                          <a:solidFill>
                            <a:srgbClr val="002D7A"/>
                          </a:solidFill>
                          <a:effectLst/>
                          <a:latin typeface="inherit"/>
                        </a:rPr>
                        <a:t>LinearLayout</a:t>
                      </a:r>
                      <a:r>
                        <a:rPr lang="en-US" sz="3200" dirty="0">
                          <a:solidFill>
                            <a:srgbClr val="006FE0"/>
                          </a:solidFill>
                          <a:effectLst/>
                          <a:latin typeface="inherit"/>
                        </a:rPr>
                        <a:t>&gt;</a:t>
                      </a:r>
                      <a:endParaRPr lang="en-US" sz="3200" dirty="0">
                        <a:solidFill>
                          <a:srgbClr val="000000"/>
                        </a:solidFill>
                        <a:effectLst/>
                        <a:latin typeface="inherit"/>
                      </a:endParaRPr>
                    </a:p>
                  </a:txBody>
                  <a:tcPr>
                    <a:lnL>
                      <a:noFill/>
                    </a:lnL>
                    <a:lnR>
                      <a:noFill/>
                    </a:lnR>
                    <a:lnT>
                      <a:noFill/>
                    </a:lnT>
                    <a:lnB>
                      <a:noFill/>
                    </a:lnB>
                  </a:tcPr>
                </a:tc>
              </a:tr>
            </a:tbl>
          </a:graphicData>
        </a:graphic>
      </p:graphicFrame>
      <p:sp>
        <p:nvSpPr>
          <p:cNvPr id="5" name="Rectangle 1"/>
          <p:cNvSpPr>
            <a:spLocks noChangeArrowheads="1"/>
          </p:cNvSpPr>
          <p:nvPr/>
        </p:nvSpPr>
        <p:spPr bwMode="auto">
          <a:xfrm>
            <a:off x="712788" y="2857500"/>
            <a:ext cx="160337" cy="0"/>
          </a:xfrm>
          <a:prstGeom prst="rect">
            <a:avLst/>
          </a:prstGeom>
          <a:solidFill>
            <a:srgbClr val="EEEEEE"/>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rgbClr val="333333"/>
                </a:solidFill>
                <a:effectLst/>
                <a:latin typeface="inherit"/>
                <a:cs typeface="Arial" pitchFamily="34" charset="0"/>
              </a:rPr>
              <a:t/>
            </a:r>
            <a:br>
              <a:rPr kumimoji="0" lang="en-US" sz="1000" b="0" i="0" u="none" strike="noStrike" cap="none" normalizeH="0" baseline="0" smtClean="0">
                <a:ln>
                  <a:noFill/>
                </a:ln>
                <a:solidFill>
                  <a:srgbClr val="333333"/>
                </a:solidFill>
                <a:effectLst/>
                <a:latin typeface="inherit"/>
                <a:cs typeface="Arial" pitchFamily="34" charset="0"/>
              </a:rPr>
            </a:br>
            <a:endParaRPr kumimoji="0" lang="en-US" sz="1000" b="0" i="0" u="none" strike="noStrike" cap="none" normalizeH="0" baseline="0" smtClean="0">
              <a:ln>
                <a:noFill/>
              </a:ln>
              <a:solidFill>
                <a:srgbClr val="333333"/>
              </a:solidFill>
              <a:effectLst/>
              <a:latin typeface="inherit"/>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6" name="Control 2"/>
          <p:cNvSpPr>
            <a:spLocks noChangeArrowheads="1" noChangeShapeType="1"/>
          </p:cNvSpPr>
          <p:nvPr/>
        </p:nvSpPr>
        <p:spPr bwMode="auto">
          <a:xfrm>
            <a:off x="712788" y="2857500"/>
            <a:ext cx="914400" cy="9144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endParaRPr lang="en-US"/>
          </a:p>
        </p:txBody>
      </p:sp>
    </p:spTree>
    <p:extLst>
      <p:ext uri="{BB962C8B-B14F-4D97-AF65-F5344CB8AC3E}">
        <p14:creationId xmlns:p14="http://schemas.microsoft.com/office/powerpoint/2010/main" val="1606425252"/>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lstStyle/>
          <a:p>
            <a:r>
              <a:rPr lang="en-US" dirty="0" smtClean="0"/>
              <a:t>Cont..</a:t>
            </a:r>
            <a:endParaRPr lang="en-US" dirty="0"/>
          </a:p>
        </p:txBody>
      </p:sp>
      <p:sp>
        <p:nvSpPr>
          <p:cNvPr id="3" name="Content Placeholder 2"/>
          <p:cNvSpPr>
            <a:spLocks noGrp="1"/>
          </p:cNvSpPr>
          <p:nvPr>
            <p:ph idx="1"/>
          </p:nvPr>
        </p:nvSpPr>
        <p:spPr>
          <a:xfrm>
            <a:off x="152400" y="1066800"/>
            <a:ext cx="8763000" cy="5562600"/>
          </a:xfrm>
        </p:spPr>
        <p:txBody>
          <a:bodyPr>
            <a:noAutofit/>
          </a:bodyPr>
          <a:lstStyle/>
          <a:p>
            <a:r>
              <a:rPr lang="en-US" sz="2800" b="1" dirty="0" err="1"/>
              <a:t>xmlns:android</a:t>
            </a:r>
            <a:r>
              <a:rPr lang="en-US" sz="2800" b="1" dirty="0"/>
              <a:t>=”http://schemas.android.com/</a:t>
            </a:r>
            <a:r>
              <a:rPr lang="en-US" sz="2800" b="1" dirty="0" err="1"/>
              <a:t>apk</a:t>
            </a:r>
            <a:r>
              <a:rPr lang="en-US" sz="2800" b="1" dirty="0"/>
              <a:t>/res/android” -&gt; </a:t>
            </a:r>
            <a:r>
              <a:rPr lang="en-US" sz="2800" dirty="0"/>
              <a:t>It is the namespace for our xml.</a:t>
            </a:r>
          </a:p>
          <a:p>
            <a:r>
              <a:rPr lang="en-US" sz="2800" b="1" dirty="0" err="1"/>
              <a:t>android:layout_width</a:t>
            </a:r>
            <a:r>
              <a:rPr lang="en-US" sz="2800" b="1" dirty="0"/>
              <a:t>=”</a:t>
            </a:r>
            <a:r>
              <a:rPr lang="en-US" sz="2800" b="1" dirty="0" err="1"/>
              <a:t>match_parent</a:t>
            </a:r>
            <a:r>
              <a:rPr lang="en-US" sz="2800" b="1" dirty="0"/>
              <a:t>” -&gt; </a:t>
            </a:r>
            <a:r>
              <a:rPr lang="en-US" sz="2800" dirty="0"/>
              <a:t>It is the width of the layout and the value is </a:t>
            </a:r>
            <a:r>
              <a:rPr lang="en-US" sz="2800" b="1" dirty="0" err="1"/>
              <a:t>match_parent</a:t>
            </a:r>
            <a:r>
              <a:rPr lang="en-US" sz="2800" b="1" dirty="0"/>
              <a:t>. </a:t>
            </a:r>
            <a:r>
              <a:rPr lang="en-US" sz="2800" b="1" dirty="0" err="1"/>
              <a:t>match_parent</a:t>
            </a:r>
            <a:r>
              <a:rPr lang="en-US" sz="2800" b="1" dirty="0"/>
              <a:t> </a:t>
            </a:r>
            <a:r>
              <a:rPr lang="en-US" sz="2800" dirty="0"/>
              <a:t>means the width of the layout will match to the width of the parent layout. So in this case it will be the full width available.</a:t>
            </a:r>
          </a:p>
          <a:p>
            <a:r>
              <a:rPr lang="en-US" sz="2800" b="1" dirty="0" err="1"/>
              <a:t>android:layout_height</a:t>
            </a:r>
            <a:r>
              <a:rPr lang="en-US" sz="2800" b="1" dirty="0"/>
              <a:t>=”</a:t>
            </a:r>
            <a:r>
              <a:rPr lang="en-US" sz="2800" b="1" dirty="0" err="1"/>
              <a:t>match_parent</a:t>
            </a:r>
            <a:r>
              <a:rPr lang="en-US" sz="2800" b="1" dirty="0"/>
              <a:t>” -&gt; </a:t>
            </a:r>
            <a:r>
              <a:rPr lang="en-US" sz="2800" dirty="0"/>
              <a:t>It defines the height of the layout.</a:t>
            </a:r>
          </a:p>
          <a:p>
            <a:r>
              <a:rPr lang="en-US" sz="2800" dirty="0"/>
              <a:t>The other things are padding defined. So we can have paddings at all the sides of the layout</a:t>
            </a:r>
          </a:p>
          <a:p>
            <a:pPr marL="0" indent="0">
              <a:buNone/>
            </a:pPr>
            <a:r>
              <a:rPr lang="en-US" sz="2800" dirty="0"/>
              <a:t/>
            </a:r>
            <a:br>
              <a:rPr lang="en-US" sz="2800" dirty="0"/>
            </a:br>
            <a:endParaRPr lang="en-US" sz="2800" dirty="0"/>
          </a:p>
        </p:txBody>
      </p:sp>
    </p:spTree>
    <p:extLst>
      <p:ext uri="{BB962C8B-B14F-4D97-AF65-F5344CB8AC3E}">
        <p14:creationId xmlns:p14="http://schemas.microsoft.com/office/powerpoint/2010/main" val="4037887875"/>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518879113"/>
              </p:ext>
            </p:extLst>
          </p:nvPr>
        </p:nvGraphicFramePr>
        <p:xfrm>
          <a:off x="304800" y="1729423"/>
          <a:ext cx="8610600" cy="3992880"/>
        </p:xfrm>
        <a:graphic>
          <a:graphicData uri="http://schemas.openxmlformats.org/drawingml/2006/table">
            <a:tbl>
              <a:tblPr/>
              <a:tblGrid>
                <a:gridCol w="248186"/>
                <a:gridCol w="8362414"/>
              </a:tblGrid>
              <a:tr h="3085941">
                <a:tc>
                  <a:txBody>
                    <a:bodyPr/>
                    <a:lstStyle/>
                    <a:p>
                      <a:pPr algn="r" fontAlgn="t"/>
                      <a:endParaRPr lang="en-US" dirty="0">
                        <a:solidFill>
                          <a:srgbClr val="AAAAAA"/>
                        </a:solidFill>
                        <a:effectLst/>
                        <a:latin typeface="inherit"/>
                      </a:endParaRPr>
                    </a:p>
                  </a:txBody>
                  <a:tcPr>
                    <a:lnL>
                      <a:noFill/>
                    </a:lnL>
                    <a:lnR>
                      <a:noFill/>
                    </a:lnR>
                    <a:lnT>
                      <a:noFill/>
                    </a:lnT>
                    <a:lnB>
                      <a:noFill/>
                    </a:lnB>
                    <a:solidFill>
                      <a:srgbClr val="EEEEEE"/>
                    </a:solidFill>
                  </a:tcPr>
                </a:tc>
                <a:tc>
                  <a:txBody>
                    <a:bodyPr/>
                    <a:lstStyle/>
                    <a:p>
                      <a:pPr algn="l" fontAlgn="t"/>
                      <a:r>
                        <a:rPr lang="en-US" dirty="0">
                          <a:solidFill>
                            <a:srgbClr val="006FE0"/>
                          </a:solidFill>
                          <a:effectLst/>
                          <a:latin typeface="inherit"/>
                        </a:rPr>
                        <a:t>    </a:t>
                      </a:r>
                      <a:r>
                        <a:rPr lang="en-US" sz="3200" dirty="0" err="1">
                          <a:solidFill>
                            <a:srgbClr val="002D7A"/>
                          </a:solidFill>
                          <a:effectLst/>
                          <a:latin typeface="inherit"/>
                        </a:rPr>
                        <a:t>android</a:t>
                      </a:r>
                      <a:r>
                        <a:rPr lang="en-US" sz="3200" dirty="0" err="1">
                          <a:solidFill>
                            <a:srgbClr val="006FE0"/>
                          </a:solidFill>
                          <a:effectLst/>
                          <a:latin typeface="inherit"/>
                        </a:rPr>
                        <a:t>:</a:t>
                      </a:r>
                      <a:r>
                        <a:rPr lang="en-US" sz="3200" dirty="0" err="1">
                          <a:solidFill>
                            <a:srgbClr val="002D7A"/>
                          </a:solidFill>
                          <a:effectLst/>
                          <a:latin typeface="inherit"/>
                        </a:rPr>
                        <a:t>paddingLeft</a:t>
                      </a:r>
                      <a:r>
                        <a:rPr lang="en-US" sz="3200" dirty="0">
                          <a:solidFill>
                            <a:srgbClr val="006FE0"/>
                          </a:solidFill>
                          <a:effectLst/>
                          <a:latin typeface="inherit"/>
                        </a:rPr>
                        <a:t>=</a:t>
                      </a:r>
                      <a:r>
                        <a:rPr lang="en-US" sz="3200" dirty="0">
                          <a:solidFill>
                            <a:srgbClr val="DD1144"/>
                          </a:solidFill>
                          <a:effectLst/>
                          <a:latin typeface="inherit"/>
                        </a:rPr>
                        <a:t>"@</a:t>
                      </a:r>
                      <a:r>
                        <a:rPr lang="en-US" sz="3200" dirty="0" err="1">
                          <a:solidFill>
                            <a:srgbClr val="DD1144"/>
                          </a:solidFill>
                          <a:effectLst/>
                          <a:latin typeface="inherit"/>
                        </a:rPr>
                        <a:t>dimen</a:t>
                      </a:r>
                      <a:r>
                        <a:rPr lang="en-US" sz="3200" dirty="0">
                          <a:solidFill>
                            <a:srgbClr val="DD1144"/>
                          </a:solidFill>
                          <a:effectLst/>
                          <a:latin typeface="inherit"/>
                        </a:rPr>
                        <a:t>/</a:t>
                      </a:r>
                      <a:r>
                        <a:rPr lang="en-US" sz="3200" dirty="0" err="1">
                          <a:solidFill>
                            <a:srgbClr val="DD1144"/>
                          </a:solidFill>
                          <a:effectLst/>
                          <a:latin typeface="inherit"/>
                        </a:rPr>
                        <a:t>activity_horizontal_margin</a:t>
                      </a:r>
                      <a:r>
                        <a:rPr lang="en-US" sz="3200" dirty="0">
                          <a:solidFill>
                            <a:srgbClr val="DD1144"/>
                          </a:solidFill>
                          <a:effectLst/>
                          <a:latin typeface="inherit"/>
                        </a:rPr>
                        <a:t>"</a:t>
                      </a:r>
                      <a:endParaRPr lang="en-US" sz="3200" dirty="0">
                        <a:solidFill>
                          <a:srgbClr val="000000"/>
                        </a:solidFill>
                        <a:effectLst/>
                        <a:latin typeface="inherit"/>
                      </a:endParaRPr>
                    </a:p>
                    <a:p>
                      <a:pPr algn="l" fontAlgn="t"/>
                      <a:r>
                        <a:rPr lang="en-US" sz="3200" dirty="0">
                          <a:solidFill>
                            <a:srgbClr val="006FE0"/>
                          </a:solidFill>
                          <a:effectLst/>
                          <a:latin typeface="inherit"/>
                        </a:rPr>
                        <a:t>    </a:t>
                      </a:r>
                      <a:r>
                        <a:rPr lang="en-US" sz="3200" dirty="0" err="1">
                          <a:solidFill>
                            <a:srgbClr val="002D7A"/>
                          </a:solidFill>
                          <a:effectLst/>
                          <a:latin typeface="inherit"/>
                        </a:rPr>
                        <a:t>android</a:t>
                      </a:r>
                      <a:r>
                        <a:rPr lang="en-US" sz="3200" dirty="0" err="1">
                          <a:solidFill>
                            <a:srgbClr val="006FE0"/>
                          </a:solidFill>
                          <a:effectLst/>
                          <a:latin typeface="inherit"/>
                        </a:rPr>
                        <a:t>:</a:t>
                      </a:r>
                      <a:r>
                        <a:rPr lang="en-US" sz="3200" dirty="0" err="1">
                          <a:solidFill>
                            <a:srgbClr val="002D7A"/>
                          </a:solidFill>
                          <a:effectLst/>
                          <a:latin typeface="inherit"/>
                        </a:rPr>
                        <a:t>paddingRight</a:t>
                      </a:r>
                      <a:r>
                        <a:rPr lang="en-US" sz="3200" dirty="0">
                          <a:solidFill>
                            <a:srgbClr val="006FE0"/>
                          </a:solidFill>
                          <a:effectLst/>
                          <a:latin typeface="inherit"/>
                        </a:rPr>
                        <a:t>=</a:t>
                      </a:r>
                      <a:r>
                        <a:rPr lang="en-US" sz="3200" dirty="0">
                          <a:solidFill>
                            <a:srgbClr val="DD1144"/>
                          </a:solidFill>
                          <a:effectLst/>
                          <a:latin typeface="inherit"/>
                        </a:rPr>
                        <a:t>"@</a:t>
                      </a:r>
                      <a:r>
                        <a:rPr lang="en-US" sz="3200" dirty="0" err="1">
                          <a:solidFill>
                            <a:srgbClr val="DD1144"/>
                          </a:solidFill>
                          <a:effectLst/>
                          <a:latin typeface="inherit"/>
                        </a:rPr>
                        <a:t>dimen</a:t>
                      </a:r>
                      <a:r>
                        <a:rPr lang="en-US" sz="3200" dirty="0">
                          <a:solidFill>
                            <a:srgbClr val="DD1144"/>
                          </a:solidFill>
                          <a:effectLst/>
                          <a:latin typeface="inherit"/>
                        </a:rPr>
                        <a:t>/</a:t>
                      </a:r>
                      <a:r>
                        <a:rPr lang="en-US" sz="3200" dirty="0" err="1">
                          <a:solidFill>
                            <a:srgbClr val="DD1144"/>
                          </a:solidFill>
                          <a:effectLst/>
                          <a:latin typeface="inherit"/>
                        </a:rPr>
                        <a:t>activity_horizontal_margin</a:t>
                      </a:r>
                      <a:r>
                        <a:rPr lang="en-US" sz="3200" dirty="0">
                          <a:solidFill>
                            <a:srgbClr val="DD1144"/>
                          </a:solidFill>
                          <a:effectLst/>
                          <a:latin typeface="inherit"/>
                        </a:rPr>
                        <a:t>"</a:t>
                      </a:r>
                      <a:endParaRPr lang="en-US" sz="3200" dirty="0">
                        <a:solidFill>
                          <a:srgbClr val="000000"/>
                        </a:solidFill>
                        <a:effectLst/>
                        <a:latin typeface="inherit"/>
                      </a:endParaRPr>
                    </a:p>
                    <a:p>
                      <a:pPr algn="l" fontAlgn="t"/>
                      <a:r>
                        <a:rPr lang="en-US" sz="3200" dirty="0">
                          <a:solidFill>
                            <a:srgbClr val="006FE0"/>
                          </a:solidFill>
                          <a:effectLst/>
                          <a:latin typeface="inherit"/>
                        </a:rPr>
                        <a:t>    </a:t>
                      </a:r>
                      <a:r>
                        <a:rPr lang="en-US" sz="3200" dirty="0" err="1">
                          <a:solidFill>
                            <a:srgbClr val="002D7A"/>
                          </a:solidFill>
                          <a:effectLst/>
                          <a:latin typeface="inherit"/>
                        </a:rPr>
                        <a:t>android</a:t>
                      </a:r>
                      <a:r>
                        <a:rPr lang="en-US" sz="3200" dirty="0" err="1">
                          <a:solidFill>
                            <a:srgbClr val="006FE0"/>
                          </a:solidFill>
                          <a:effectLst/>
                          <a:latin typeface="inherit"/>
                        </a:rPr>
                        <a:t>:</a:t>
                      </a:r>
                      <a:r>
                        <a:rPr lang="en-US" sz="3200" dirty="0" err="1">
                          <a:solidFill>
                            <a:srgbClr val="002D7A"/>
                          </a:solidFill>
                          <a:effectLst/>
                          <a:latin typeface="inherit"/>
                        </a:rPr>
                        <a:t>paddingTop</a:t>
                      </a:r>
                      <a:r>
                        <a:rPr lang="en-US" sz="3200" dirty="0">
                          <a:solidFill>
                            <a:srgbClr val="006FE0"/>
                          </a:solidFill>
                          <a:effectLst/>
                          <a:latin typeface="inherit"/>
                        </a:rPr>
                        <a:t>=</a:t>
                      </a:r>
                      <a:r>
                        <a:rPr lang="en-US" sz="3200" dirty="0">
                          <a:solidFill>
                            <a:srgbClr val="DD1144"/>
                          </a:solidFill>
                          <a:effectLst/>
                          <a:latin typeface="inherit"/>
                        </a:rPr>
                        <a:t>"@</a:t>
                      </a:r>
                      <a:r>
                        <a:rPr lang="en-US" sz="3200" dirty="0" err="1">
                          <a:solidFill>
                            <a:srgbClr val="DD1144"/>
                          </a:solidFill>
                          <a:effectLst/>
                          <a:latin typeface="inherit"/>
                        </a:rPr>
                        <a:t>dimen</a:t>
                      </a:r>
                      <a:r>
                        <a:rPr lang="en-US" sz="3200" dirty="0">
                          <a:solidFill>
                            <a:srgbClr val="DD1144"/>
                          </a:solidFill>
                          <a:effectLst/>
                          <a:latin typeface="inherit"/>
                        </a:rPr>
                        <a:t>/</a:t>
                      </a:r>
                      <a:r>
                        <a:rPr lang="en-US" sz="3200" dirty="0" err="1">
                          <a:solidFill>
                            <a:srgbClr val="DD1144"/>
                          </a:solidFill>
                          <a:effectLst/>
                          <a:latin typeface="inherit"/>
                        </a:rPr>
                        <a:t>activity_vertical_margin</a:t>
                      </a:r>
                      <a:r>
                        <a:rPr lang="en-US" sz="3200" dirty="0">
                          <a:solidFill>
                            <a:srgbClr val="DD1144"/>
                          </a:solidFill>
                          <a:effectLst/>
                          <a:latin typeface="inherit"/>
                        </a:rPr>
                        <a:t>"</a:t>
                      </a:r>
                      <a:endParaRPr lang="en-US" sz="3200" dirty="0">
                        <a:solidFill>
                          <a:srgbClr val="000000"/>
                        </a:solidFill>
                        <a:effectLst/>
                        <a:latin typeface="inherit"/>
                      </a:endParaRPr>
                    </a:p>
                    <a:p>
                      <a:pPr algn="l" fontAlgn="t"/>
                      <a:r>
                        <a:rPr lang="en-US" sz="3200" dirty="0">
                          <a:solidFill>
                            <a:srgbClr val="006FE0"/>
                          </a:solidFill>
                          <a:effectLst/>
                          <a:latin typeface="inherit"/>
                        </a:rPr>
                        <a:t>    </a:t>
                      </a:r>
                      <a:r>
                        <a:rPr lang="en-US" sz="3200" dirty="0" err="1">
                          <a:solidFill>
                            <a:srgbClr val="002D7A"/>
                          </a:solidFill>
                          <a:effectLst/>
                          <a:latin typeface="inherit"/>
                        </a:rPr>
                        <a:t>android</a:t>
                      </a:r>
                      <a:r>
                        <a:rPr lang="en-US" sz="3200" dirty="0" err="1">
                          <a:solidFill>
                            <a:srgbClr val="006FE0"/>
                          </a:solidFill>
                          <a:effectLst/>
                          <a:latin typeface="inherit"/>
                        </a:rPr>
                        <a:t>:</a:t>
                      </a:r>
                      <a:r>
                        <a:rPr lang="en-US" sz="3200" dirty="0" err="1">
                          <a:solidFill>
                            <a:srgbClr val="002D7A"/>
                          </a:solidFill>
                          <a:effectLst/>
                          <a:latin typeface="inherit"/>
                        </a:rPr>
                        <a:t>paddingBottom</a:t>
                      </a:r>
                      <a:r>
                        <a:rPr lang="en-US" sz="3200" dirty="0">
                          <a:solidFill>
                            <a:srgbClr val="006FE0"/>
                          </a:solidFill>
                          <a:effectLst/>
                          <a:latin typeface="inherit"/>
                        </a:rPr>
                        <a:t>=</a:t>
                      </a:r>
                      <a:r>
                        <a:rPr lang="en-US" sz="3200" dirty="0">
                          <a:solidFill>
                            <a:srgbClr val="DD1144"/>
                          </a:solidFill>
                          <a:effectLst/>
                          <a:latin typeface="inherit"/>
                        </a:rPr>
                        <a:t>"@</a:t>
                      </a:r>
                      <a:r>
                        <a:rPr lang="en-US" sz="3200" dirty="0" err="1">
                          <a:solidFill>
                            <a:srgbClr val="DD1144"/>
                          </a:solidFill>
                          <a:effectLst/>
                          <a:latin typeface="inherit"/>
                        </a:rPr>
                        <a:t>dimen</a:t>
                      </a:r>
                      <a:r>
                        <a:rPr lang="en-US" sz="3200" dirty="0">
                          <a:solidFill>
                            <a:srgbClr val="DD1144"/>
                          </a:solidFill>
                          <a:effectLst/>
                          <a:latin typeface="inherit"/>
                        </a:rPr>
                        <a:t>/</a:t>
                      </a:r>
                      <a:r>
                        <a:rPr lang="en-US" sz="3200" dirty="0" err="1">
                          <a:solidFill>
                            <a:srgbClr val="DD1144"/>
                          </a:solidFill>
                          <a:effectLst/>
                          <a:latin typeface="inherit"/>
                        </a:rPr>
                        <a:t>activity_vertical_margin</a:t>
                      </a:r>
                      <a:r>
                        <a:rPr lang="en-US" sz="3200" dirty="0">
                          <a:solidFill>
                            <a:srgbClr val="DD1144"/>
                          </a:solidFill>
                          <a:effectLst/>
                          <a:latin typeface="inherit"/>
                        </a:rPr>
                        <a:t>"</a:t>
                      </a:r>
                      <a:endParaRPr lang="en-US" sz="3200" dirty="0">
                        <a:solidFill>
                          <a:srgbClr val="000000"/>
                        </a:solidFill>
                        <a:effectLst/>
                        <a:latin typeface="inherit"/>
                      </a:endParaRPr>
                    </a:p>
                  </a:txBody>
                  <a:tcPr>
                    <a:lnL>
                      <a:noFill/>
                    </a:lnL>
                    <a:lnR>
                      <a:noFill/>
                    </a:lnR>
                    <a:lnT>
                      <a:noFill/>
                    </a:lnT>
                    <a:lnB>
                      <a:noFill/>
                    </a:lnB>
                  </a:tcPr>
                </a:tc>
              </a:tr>
            </a:tbl>
          </a:graphicData>
        </a:graphic>
      </p:graphicFrame>
      <p:sp>
        <p:nvSpPr>
          <p:cNvPr id="6" name="Control 2"/>
          <p:cNvSpPr>
            <a:spLocks noChangeArrowheads="1" noChangeShapeType="1"/>
          </p:cNvSpPr>
          <p:nvPr/>
        </p:nvSpPr>
        <p:spPr bwMode="auto">
          <a:xfrm>
            <a:off x="712788" y="3268663"/>
            <a:ext cx="914400" cy="9144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endParaRPr lang="en-US"/>
          </a:p>
        </p:txBody>
      </p:sp>
    </p:spTree>
    <p:extLst>
      <p:ext uri="{BB962C8B-B14F-4D97-AF65-F5344CB8AC3E}">
        <p14:creationId xmlns:p14="http://schemas.microsoft.com/office/powerpoint/2010/main" val="1574711437"/>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lstStyle/>
          <a:p>
            <a:pPr algn="just"/>
            <a:r>
              <a:rPr lang="en-US" dirty="0"/>
              <a:t>The value can be defined with </a:t>
            </a:r>
            <a:r>
              <a:rPr lang="en-US" b="1" dirty="0" err="1"/>
              <a:t>dp</a:t>
            </a:r>
            <a:r>
              <a:rPr lang="en-US" b="1" dirty="0"/>
              <a:t> </a:t>
            </a:r>
            <a:r>
              <a:rPr lang="en-US" b="1" dirty="0" smtClean="0"/>
              <a:t>(density  pixels</a:t>
            </a:r>
            <a:r>
              <a:rPr lang="en-US" b="1" dirty="0"/>
              <a:t>)</a:t>
            </a:r>
            <a:r>
              <a:rPr lang="en-US" dirty="0"/>
              <a:t> e.g. 16dp, 18dp, 25dp etc.</a:t>
            </a:r>
            <a:r>
              <a:rPr lang="en-US" b="1" dirty="0"/>
              <a:t> </a:t>
            </a:r>
            <a:r>
              <a:rPr lang="en-US" dirty="0"/>
              <a:t>In the above code you are seeing the values are not defined in </a:t>
            </a:r>
            <a:r>
              <a:rPr lang="en-US" dirty="0" err="1" smtClean="0"/>
              <a:t>dp</a:t>
            </a:r>
            <a:r>
              <a:rPr lang="en-US" dirty="0" smtClean="0"/>
              <a:t>. </a:t>
            </a:r>
            <a:r>
              <a:rPr lang="en-US" dirty="0"/>
              <a:t>It is actually </a:t>
            </a:r>
            <a:r>
              <a:rPr lang="en-US" dirty="0" err="1"/>
              <a:t>dp</a:t>
            </a:r>
            <a:r>
              <a:rPr lang="en-US" dirty="0"/>
              <a:t> but the value is defined inside another xml file called </a:t>
            </a:r>
            <a:r>
              <a:rPr lang="en-US" b="1" dirty="0"/>
              <a:t>dimens.xml</a:t>
            </a:r>
            <a:r>
              <a:rPr lang="en-US" b="1" dirty="0" smtClean="0"/>
              <a:t>.</a:t>
            </a:r>
            <a:endParaRPr lang="en-US" dirty="0"/>
          </a:p>
        </p:txBody>
      </p:sp>
    </p:spTree>
    <p:extLst>
      <p:ext uri="{BB962C8B-B14F-4D97-AF65-F5344CB8AC3E}">
        <p14:creationId xmlns:p14="http://schemas.microsoft.com/office/powerpoint/2010/main" val="3515280992"/>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11162"/>
          </a:xfrm>
        </p:spPr>
        <p:txBody>
          <a:bodyPr>
            <a:normAutofit fontScale="90000"/>
          </a:bodyPr>
          <a:lstStyle/>
          <a:p>
            <a:r>
              <a:rPr lang="en-US" dirty="0" smtClean="0"/>
              <a:t/>
            </a:r>
            <a:br>
              <a:rPr lang="en-US" dirty="0" smtClean="0"/>
            </a:br>
            <a:r>
              <a:rPr lang="en-US" dirty="0" smtClean="0"/>
              <a:t>Creating </a:t>
            </a:r>
            <a:r>
              <a:rPr lang="en-US" dirty="0"/>
              <a:t>Views Inside Layout</a:t>
            </a:r>
            <a:br>
              <a:rPr lang="en-US" dirty="0"/>
            </a:br>
            <a:endParaRPr lang="en-US" dirty="0"/>
          </a:p>
        </p:txBody>
      </p:sp>
      <p:sp>
        <p:nvSpPr>
          <p:cNvPr id="3" name="Content Placeholder 2"/>
          <p:cNvSpPr>
            <a:spLocks noGrp="1"/>
          </p:cNvSpPr>
          <p:nvPr>
            <p:ph idx="1"/>
          </p:nvPr>
        </p:nvSpPr>
        <p:spPr>
          <a:xfrm>
            <a:off x="152400" y="1600200"/>
            <a:ext cx="8763000" cy="4876800"/>
          </a:xfrm>
        </p:spPr>
        <p:txBody>
          <a:bodyPr>
            <a:normAutofit fontScale="92500" lnSpcReduction="10000"/>
          </a:bodyPr>
          <a:lstStyle/>
          <a:p>
            <a:pPr algn="just"/>
            <a:r>
              <a:rPr lang="en-US" sz="3500" dirty="0"/>
              <a:t>Inside the layout we can create the views for our application. </a:t>
            </a:r>
            <a:r>
              <a:rPr lang="en-US" sz="3500" b="1" dirty="0"/>
              <a:t>Views </a:t>
            </a:r>
            <a:r>
              <a:rPr lang="en-US" sz="3500" dirty="0"/>
              <a:t>are the widgets and components like Buttons, </a:t>
            </a:r>
            <a:r>
              <a:rPr lang="en-US" sz="3500" dirty="0" err="1"/>
              <a:t>EditTexts</a:t>
            </a:r>
            <a:r>
              <a:rPr lang="en-US" sz="3500" dirty="0"/>
              <a:t> (Text Fields) and many other components which will be used for creating our application.</a:t>
            </a:r>
          </a:p>
          <a:p>
            <a:pPr algn="just"/>
            <a:r>
              <a:rPr lang="en-US" sz="3500" dirty="0"/>
              <a:t>In this post we will be learning how to create a </a:t>
            </a:r>
            <a:r>
              <a:rPr lang="en-US" sz="3500" b="1" dirty="0"/>
              <a:t>Button</a:t>
            </a:r>
            <a:r>
              <a:rPr lang="en-US" sz="3500" dirty="0"/>
              <a:t> and an </a:t>
            </a:r>
            <a:r>
              <a:rPr lang="en-US" sz="3500" b="1" dirty="0" err="1"/>
              <a:t>EditText</a:t>
            </a:r>
            <a:r>
              <a:rPr lang="en-US" sz="3500" dirty="0"/>
              <a:t>. We now what is a </a:t>
            </a:r>
            <a:r>
              <a:rPr lang="en-US" sz="3500" b="1" dirty="0"/>
              <a:t>Button</a:t>
            </a:r>
            <a:r>
              <a:rPr lang="en-US" sz="3500" dirty="0"/>
              <a:t> and an </a:t>
            </a:r>
            <a:r>
              <a:rPr lang="en-US" sz="3500" b="1" dirty="0" err="1"/>
              <a:t>EditText</a:t>
            </a:r>
            <a:r>
              <a:rPr lang="en-US" sz="3500" dirty="0"/>
              <a:t>. We can use </a:t>
            </a:r>
            <a:r>
              <a:rPr lang="en-US" sz="3500" dirty="0" err="1"/>
              <a:t>EditText</a:t>
            </a:r>
            <a:r>
              <a:rPr lang="en-US" sz="3500" dirty="0"/>
              <a:t> to take input from user and </a:t>
            </a:r>
            <a:r>
              <a:rPr lang="en-US" sz="3500" b="1" dirty="0"/>
              <a:t>Button </a:t>
            </a:r>
            <a:r>
              <a:rPr lang="en-US" sz="3500" dirty="0"/>
              <a:t>to perform some action on tap.</a:t>
            </a:r>
          </a:p>
          <a:p>
            <a:endParaRPr lang="en-US" dirty="0"/>
          </a:p>
        </p:txBody>
      </p:sp>
    </p:spTree>
    <p:extLst>
      <p:ext uri="{BB962C8B-B14F-4D97-AF65-F5344CB8AC3E}">
        <p14:creationId xmlns:p14="http://schemas.microsoft.com/office/powerpoint/2010/main" val="730734799"/>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87362"/>
          </a:xfrm>
        </p:spPr>
        <p:txBody>
          <a:bodyPr>
            <a:normAutofit fontScale="90000"/>
          </a:bodyPr>
          <a:lstStyle/>
          <a:p>
            <a:r>
              <a:rPr lang="en-US" dirty="0" smtClean="0"/>
              <a:t/>
            </a:r>
            <a:br>
              <a:rPr lang="en-US" dirty="0" smtClean="0"/>
            </a:br>
            <a:r>
              <a:rPr lang="en-US" dirty="0" smtClean="0"/>
              <a:t>Creating </a:t>
            </a:r>
            <a:r>
              <a:rPr lang="en-US" dirty="0"/>
              <a:t>a Button</a:t>
            </a:r>
            <a:br>
              <a:rPr lang="en-US" dirty="0"/>
            </a:br>
            <a:endParaRPr lang="en-US" dirty="0"/>
          </a:p>
        </p:txBody>
      </p:sp>
      <p:sp>
        <p:nvSpPr>
          <p:cNvPr id="3" name="Content Placeholder 2"/>
          <p:cNvSpPr>
            <a:spLocks noGrp="1"/>
          </p:cNvSpPr>
          <p:nvPr>
            <p:ph idx="1"/>
          </p:nvPr>
        </p:nvSpPr>
        <p:spPr>
          <a:xfrm>
            <a:off x="152400" y="838200"/>
            <a:ext cx="8763000" cy="5867400"/>
          </a:xfrm>
        </p:spPr>
        <p:txBody>
          <a:bodyPr/>
          <a:lstStyle/>
          <a:p>
            <a:r>
              <a:rPr lang="en-US" dirty="0"/>
              <a:t>For creating a button we can use </a:t>
            </a:r>
            <a:r>
              <a:rPr lang="en-US" b="1" dirty="0"/>
              <a:t>Button</a:t>
            </a:r>
            <a:r>
              <a:rPr lang="en-US" dirty="0"/>
              <a:t> tag</a:t>
            </a:r>
          </a:p>
          <a:p>
            <a:r>
              <a:rPr lang="en-US" dirty="0"/>
              <a:t>Just go inside the layout and type &lt;Button</a:t>
            </a:r>
          </a:p>
          <a:p>
            <a:endParaRPr lang="en-US" dirty="0"/>
          </a:p>
        </p:txBody>
      </p:sp>
      <p:pic>
        <p:nvPicPr>
          <p:cNvPr id="28674" name="Picture 2" descr="C:\Users\LENOVO\Desktop\button-android-studio.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7200" y="2209800"/>
            <a:ext cx="8077200" cy="46482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39614419"/>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a:xfrm>
            <a:off x="228600" y="1219200"/>
            <a:ext cx="8763000" cy="4906963"/>
          </a:xfrm>
        </p:spPr>
        <p:txBody>
          <a:bodyPr/>
          <a:lstStyle/>
          <a:p>
            <a:r>
              <a:rPr lang="en-US" dirty="0"/>
              <a:t>You will get a dropdown now press enter. Now you can set the width and height for you button. You see the xml code for a button below.</a:t>
            </a:r>
          </a:p>
          <a:p>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807502018"/>
              </p:ext>
            </p:extLst>
          </p:nvPr>
        </p:nvGraphicFramePr>
        <p:xfrm>
          <a:off x="228600" y="3131660"/>
          <a:ext cx="8534400" cy="3017520"/>
        </p:xfrm>
        <a:graphic>
          <a:graphicData uri="http://schemas.openxmlformats.org/drawingml/2006/table">
            <a:tbl>
              <a:tblPr/>
              <a:tblGrid>
                <a:gridCol w="245990"/>
                <a:gridCol w="8288410"/>
              </a:tblGrid>
              <a:tr h="2888139">
                <a:tc>
                  <a:txBody>
                    <a:bodyPr/>
                    <a:lstStyle/>
                    <a:p>
                      <a:pPr algn="r" fontAlgn="t"/>
                      <a:endParaRPr lang="en-US" dirty="0">
                        <a:solidFill>
                          <a:srgbClr val="AAAAAA"/>
                        </a:solidFill>
                        <a:effectLst/>
                        <a:latin typeface="inherit"/>
                      </a:endParaRPr>
                    </a:p>
                  </a:txBody>
                  <a:tcPr>
                    <a:lnL>
                      <a:noFill/>
                    </a:lnL>
                    <a:lnR>
                      <a:noFill/>
                    </a:lnR>
                    <a:lnT>
                      <a:noFill/>
                    </a:lnT>
                    <a:lnB>
                      <a:noFill/>
                    </a:lnB>
                    <a:solidFill>
                      <a:srgbClr val="EEEEEE"/>
                    </a:solidFill>
                  </a:tcPr>
                </a:tc>
                <a:tc>
                  <a:txBody>
                    <a:bodyPr/>
                    <a:lstStyle/>
                    <a:p>
                      <a:pPr algn="l" fontAlgn="t"/>
                      <a:r>
                        <a:rPr lang="en-US" dirty="0">
                          <a:solidFill>
                            <a:srgbClr val="006FE0"/>
                          </a:solidFill>
                          <a:effectLst/>
                          <a:latin typeface="inherit"/>
                        </a:rPr>
                        <a:t>        </a:t>
                      </a:r>
                      <a:r>
                        <a:rPr lang="en-US" sz="3200" dirty="0">
                          <a:solidFill>
                            <a:srgbClr val="006FE0"/>
                          </a:solidFill>
                          <a:effectLst/>
                          <a:latin typeface="inherit"/>
                        </a:rPr>
                        <a:t>&lt;</a:t>
                      </a:r>
                      <a:r>
                        <a:rPr lang="en-US" sz="3200" dirty="0">
                          <a:solidFill>
                            <a:srgbClr val="008080"/>
                          </a:solidFill>
                          <a:effectLst/>
                          <a:latin typeface="inherit"/>
                        </a:rPr>
                        <a:t>Button</a:t>
                      </a:r>
                      <a:endParaRPr lang="en-US" sz="3200" dirty="0">
                        <a:solidFill>
                          <a:srgbClr val="000000"/>
                        </a:solidFill>
                        <a:effectLst/>
                        <a:latin typeface="inherit"/>
                      </a:endParaRPr>
                    </a:p>
                    <a:p>
                      <a:pPr algn="l" fontAlgn="t"/>
                      <a:r>
                        <a:rPr lang="en-US" sz="3200" dirty="0">
                          <a:solidFill>
                            <a:srgbClr val="008080"/>
                          </a:solidFill>
                          <a:effectLst/>
                          <a:latin typeface="inherit"/>
                        </a:rPr>
                        <a:t>            </a:t>
                      </a:r>
                      <a:r>
                        <a:rPr lang="en-US" sz="3200" dirty="0" err="1">
                          <a:solidFill>
                            <a:srgbClr val="002D7A"/>
                          </a:solidFill>
                          <a:effectLst/>
                          <a:latin typeface="inherit"/>
                        </a:rPr>
                        <a:t>android</a:t>
                      </a:r>
                      <a:r>
                        <a:rPr lang="en-US" sz="3200" dirty="0" err="1">
                          <a:solidFill>
                            <a:srgbClr val="006FE0"/>
                          </a:solidFill>
                          <a:effectLst/>
                          <a:latin typeface="inherit"/>
                        </a:rPr>
                        <a:t>:</a:t>
                      </a:r>
                      <a:r>
                        <a:rPr lang="en-US" sz="3200" dirty="0" err="1">
                          <a:solidFill>
                            <a:srgbClr val="002D7A"/>
                          </a:solidFill>
                          <a:effectLst/>
                          <a:latin typeface="inherit"/>
                        </a:rPr>
                        <a:t>id</a:t>
                      </a:r>
                      <a:r>
                        <a:rPr lang="en-US" sz="3200" dirty="0">
                          <a:solidFill>
                            <a:srgbClr val="006FE0"/>
                          </a:solidFill>
                          <a:effectLst/>
                          <a:latin typeface="inherit"/>
                        </a:rPr>
                        <a:t>=</a:t>
                      </a:r>
                      <a:r>
                        <a:rPr lang="en-US" sz="3200" dirty="0">
                          <a:solidFill>
                            <a:srgbClr val="DD1144"/>
                          </a:solidFill>
                          <a:effectLst/>
                          <a:latin typeface="inherit"/>
                        </a:rPr>
                        <a:t>"@+id/button"</a:t>
                      </a:r>
                      <a:endParaRPr lang="en-US" sz="3200" dirty="0">
                        <a:solidFill>
                          <a:srgbClr val="000000"/>
                        </a:solidFill>
                        <a:effectLst/>
                        <a:latin typeface="inherit"/>
                      </a:endParaRPr>
                    </a:p>
                    <a:p>
                      <a:pPr algn="l" fontAlgn="t"/>
                      <a:r>
                        <a:rPr lang="en-US" sz="3200" dirty="0">
                          <a:solidFill>
                            <a:srgbClr val="006FE0"/>
                          </a:solidFill>
                          <a:effectLst/>
                          <a:latin typeface="inherit"/>
                        </a:rPr>
                        <a:t>            </a:t>
                      </a:r>
                      <a:r>
                        <a:rPr lang="en-US" sz="3200" dirty="0" err="1">
                          <a:solidFill>
                            <a:srgbClr val="002D7A"/>
                          </a:solidFill>
                          <a:effectLst/>
                          <a:latin typeface="inherit"/>
                        </a:rPr>
                        <a:t>android</a:t>
                      </a:r>
                      <a:r>
                        <a:rPr lang="en-US" sz="3200" dirty="0" err="1">
                          <a:solidFill>
                            <a:srgbClr val="006FE0"/>
                          </a:solidFill>
                          <a:effectLst/>
                          <a:latin typeface="inherit"/>
                        </a:rPr>
                        <a:t>:</a:t>
                      </a:r>
                      <a:r>
                        <a:rPr lang="en-US" sz="3200" dirty="0" err="1">
                          <a:solidFill>
                            <a:srgbClr val="002D7A"/>
                          </a:solidFill>
                          <a:effectLst/>
                          <a:latin typeface="inherit"/>
                        </a:rPr>
                        <a:t>layout_width</a:t>
                      </a:r>
                      <a:r>
                        <a:rPr lang="en-US" sz="3200" dirty="0">
                          <a:solidFill>
                            <a:srgbClr val="006FE0"/>
                          </a:solidFill>
                          <a:effectLst/>
                          <a:latin typeface="inherit"/>
                        </a:rPr>
                        <a:t>=</a:t>
                      </a:r>
                      <a:r>
                        <a:rPr lang="en-US" sz="3200" dirty="0">
                          <a:solidFill>
                            <a:srgbClr val="DD1144"/>
                          </a:solidFill>
                          <a:effectLst/>
                          <a:latin typeface="inherit"/>
                        </a:rPr>
                        <a:t>"</a:t>
                      </a:r>
                      <a:r>
                        <a:rPr lang="en-US" sz="3200" dirty="0" err="1">
                          <a:solidFill>
                            <a:srgbClr val="DD1144"/>
                          </a:solidFill>
                          <a:effectLst/>
                          <a:latin typeface="inherit"/>
                        </a:rPr>
                        <a:t>wrap_content</a:t>
                      </a:r>
                      <a:r>
                        <a:rPr lang="en-US" sz="3200" dirty="0">
                          <a:solidFill>
                            <a:srgbClr val="DD1144"/>
                          </a:solidFill>
                          <a:effectLst/>
                          <a:latin typeface="inherit"/>
                        </a:rPr>
                        <a:t>"</a:t>
                      </a:r>
                      <a:endParaRPr lang="en-US" sz="3200" dirty="0">
                        <a:solidFill>
                          <a:srgbClr val="000000"/>
                        </a:solidFill>
                        <a:effectLst/>
                        <a:latin typeface="inherit"/>
                      </a:endParaRPr>
                    </a:p>
                    <a:p>
                      <a:pPr algn="l" fontAlgn="t"/>
                      <a:r>
                        <a:rPr lang="en-US" sz="3200" dirty="0">
                          <a:solidFill>
                            <a:srgbClr val="006FE0"/>
                          </a:solidFill>
                          <a:effectLst/>
                          <a:latin typeface="inherit"/>
                        </a:rPr>
                        <a:t>            </a:t>
                      </a:r>
                      <a:r>
                        <a:rPr lang="en-US" sz="3200" dirty="0" err="1">
                          <a:solidFill>
                            <a:srgbClr val="002D7A"/>
                          </a:solidFill>
                          <a:effectLst/>
                          <a:latin typeface="inherit"/>
                        </a:rPr>
                        <a:t>android</a:t>
                      </a:r>
                      <a:r>
                        <a:rPr lang="en-US" sz="3200" dirty="0" err="1">
                          <a:solidFill>
                            <a:srgbClr val="006FE0"/>
                          </a:solidFill>
                          <a:effectLst/>
                          <a:latin typeface="inherit"/>
                        </a:rPr>
                        <a:t>:</a:t>
                      </a:r>
                      <a:r>
                        <a:rPr lang="en-US" sz="3200" dirty="0" err="1">
                          <a:solidFill>
                            <a:srgbClr val="002D7A"/>
                          </a:solidFill>
                          <a:effectLst/>
                          <a:latin typeface="inherit"/>
                        </a:rPr>
                        <a:t>layout_height</a:t>
                      </a:r>
                      <a:r>
                        <a:rPr lang="en-US" sz="3200" dirty="0">
                          <a:solidFill>
                            <a:srgbClr val="006FE0"/>
                          </a:solidFill>
                          <a:effectLst/>
                          <a:latin typeface="inherit"/>
                        </a:rPr>
                        <a:t>=</a:t>
                      </a:r>
                      <a:r>
                        <a:rPr lang="en-US" sz="3200" dirty="0">
                          <a:solidFill>
                            <a:srgbClr val="DD1144"/>
                          </a:solidFill>
                          <a:effectLst/>
                          <a:latin typeface="inherit"/>
                        </a:rPr>
                        <a:t>"</a:t>
                      </a:r>
                      <a:r>
                        <a:rPr lang="en-US" sz="3200" dirty="0" err="1">
                          <a:solidFill>
                            <a:srgbClr val="DD1144"/>
                          </a:solidFill>
                          <a:effectLst/>
                          <a:latin typeface="inherit"/>
                        </a:rPr>
                        <a:t>wrap_content</a:t>
                      </a:r>
                      <a:r>
                        <a:rPr lang="en-US" sz="3200" dirty="0">
                          <a:solidFill>
                            <a:srgbClr val="DD1144"/>
                          </a:solidFill>
                          <a:effectLst/>
                          <a:latin typeface="inherit"/>
                        </a:rPr>
                        <a:t>"</a:t>
                      </a:r>
                      <a:endParaRPr lang="en-US" sz="3200" dirty="0">
                        <a:solidFill>
                          <a:srgbClr val="000000"/>
                        </a:solidFill>
                        <a:effectLst/>
                        <a:latin typeface="inherit"/>
                      </a:endParaRPr>
                    </a:p>
                    <a:p>
                      <a:pPr algn="l" fontAlgn="t"/>
                      <a:r>
                        <a:rPr lang="en-US" sz="3200" dirty="0">
                          <a:solidFill>
                            <a:srgbClr val="006FE0"/>
                          </a:solidFill>
                          <a:effectLst/>
                          <a:latin typeface="inherit"/>
                        </a:rPr>
                        <a:t>            </a:t>
                      </a:r>
                      <a:r>
                        <a:rPr lang="en-US" sz="3200" dirty="0" err="1">
                          <a:solidFill>
                            <a:srgbClr val="002D7A"/>
                          </a:solidFill>
                          <a:effectLst/>
                          <a:latin typeface="inherit"/>
                        </a:rPr>
                        <a:t>android</a:t>
                      </a:r>
                      <a:r>
                        <a:rPr lang="en-US" sz="3200" dirty="0" err="1">
                          <a:solidFill>
                            <a:srgbClr val="006FE0"/>
                          </a:solidFill>
                          <a:effectLst/>
                          <a:latin typeface="inherit"/>
                        </a:rPr>
                        <a:t>:</a:t>
                      </a:r>
                      <a:r>
                        <a:rPr lang="en-US" sz="3200" dirty="0" err="1">
                          <a:solidFill>
                            <a:srgbClr val="002D7A"/>
                          </a:solidFill>
                          <a:effectLst/>
                          <a:latin typeface="inherit"/>
                        </a:rPr>
                        <a:t>text</a:t>
                      </a:r>
                      <a:r>
                        <a:rPr lang="en-US" sz="3200" dirty="0">
                          <a:solidFill>
                            <a:srgbClr val="006FE0"/>
                          </a:solidFill>
                          <a:effectLst/>
                          <a:latin typeface="inherit"/>
                        </a:rPr>
                        <a:t>=</a:t>
                      </a:r>
                      <a:r>
                        <a:rPr lang="en-US" sz="3200" dirty="0">
                          <a:solidFill>
                            <a:srgbClr val="DD1144"/>
                          </a:solidFill>
                          <a:effectLst/>
                          <a:latin typeface="inherit"/>
                        </a:rPr>
                        <a:t>"This is a button"</a:t>
                      </a:r>
                      <a:r>
                        <a:rPr lang="en-US" sz="3200" dirty="0">
                          <a:solidFill>
                            <a:srgbClr val="006FE0"/>
                          </a:solidFill>
                          <a:effectLst/>
                          <a:latin typeface="inherit"/>
                        </a:rPr>
                        <a:t> /&gt;</a:t>
                      </a:r>
                      <a:endParaRPr lang="en-US" sz="3200" dirty="0">
                        <a:solidFill>
                          <a:srgbClr val="000000"/>
                        </a:solidFill>
                        <a:effectLst/>
                        <a:latin typeface="inherit"/>
                      </a:endParaRPr>
                    </a:p>
                  </a:txBody>
                  <a:tcPr>
                    <a:lnL>
                      <a:noFill/>
                    </a:lnL>
                    <a:lnR>
                      <a:noFill/>
                    </a:lnR>
                    <a:lnT>
                      <a:noFill/>
                    </a:lnT>
                    <a:lnB>
                      <a:noFill/>
                    </a:lnB>
                  </a:tcPr>
                </a:tc>
              </a:tr>
            </a:tbl>
          </a:graphicData>
        </a:graphic>
      </p:graphicFrame>
      <p:sp>
        <p:nvSpPr>
          <p:cNvPr id="6" name="Control 2"/>
          <p:cNvSpPr>
            <a:spLocks noChangeArrowheads="1" noChangeShapeType="1"/>
          </p:cNvSpPr>
          <p:nvPr/>
        </p:nvSpPr>
        <p:spPr bwMode="auto">
          <a:xfrm>
            <a:off x="712788" y="3132138"/>
            <a:ext cx="914400" cy="9144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endParaRPr lang="en-US"/>
          </a:p>
        </p:txBody>
      </p:sp>
    </p:spTree>
    <p:extLst>
      <p:ext uri="{BB962C8B-B14F-4D97-AF65-F5344CB8AC3E}">
        <p14:creationId xmlns:p14="http://schemas.microsoft.com/office/powerpoint/2010/main" val="241614489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Setting JAVA_HOME variable</a:t>
            </a:r>
          </a:p>
        </p:txBody>
      </p:sp>
      <p:sp>
        <p:nvSpPr>
          <p:cNvPr id="3" name="Content Placeholder 2"/>
          <p:cNvSpPr>
            <a:spLocks noGrp="1"/>
          </p:cNvSpPr>
          <p:nvPr>
            <p:ph idx="1"/>
          </p:nvPr>
        </p:nvSpPr>
        <p:spPr>
          <a:xfrm>
            <a:off x="76200" y="1600200"/>
            <a:ext cx="9067800" cy="5181600"/>
          </a:xfrm>
        </p:spPr>
        <p:txBody>
          <a:bodyPr/>
          <a:lstStyle/>
          <a:p>
            <a:r>
              <a:rPr lang="en-US" dirty="0"/>
              <a:t>Right click on My Computer (This PC) and click on properties</a:t>
            </a:r>
          </a:p>
          <a:p>
            <a:endParaRPr lang="en-US" dirty="0"/>
          </a:p>
        </p:txBody>
      </p:sp>
      <p:pic>
        <p:nvPicPr>
          <p:cNvPr id="38914" name="Picture 2" descr="C:\Users\LENOVO\Desktop\mycomputer-properties.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62200" y="2133600"/>
            <a:ext cx="5791200" cy="47244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32941232"/>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rmAutofit fontScale="90000"/>
          </a:bodyPr>
          <a:lstStyle/>
          <a:p>
            <a:r>
              <a:rPr lang="en-US" dirty="0" smtClean="0"/>
              <a:t>Cont..</a:t>
            </a:r>
            <a:endParaRPr lang="en-US" dirty="0"/>
          </a:p>
        </p:txBody>
      </p:sp>
      <p:sp>
        <p:nvSpPr>
          <p:cNvPr id="3" name="Content Placeholder 2"/>
          <p:cNvSpPr>
            <a:spLocks noGrp="1"/>
          </p:cNvSpPr>
          <p:nvPr>
            <p:ph idx="1"/>
          </p:nvPr>
        </p:nvSpPr>
        <p:spPr>
          <a:xfrm>
            <a:off x="228600" y="914400"/>
            <a:ext cx="8686800" cy="5715000"/>
          </a:xfrm>
        </p:spPr>
        <p:txBody>
          <a:bodyPr>
            <a:normAutofit fontScale="92500" lnSpcReduction="10000"/>
          </a:bodyPr>
          <a:lstStyle/>
          <a:p>
            <a:r>
              <a:rPr lang="en-US" b="1" dirty="0" err="1"/>
              <a:t>android:id</a:t>
            </a:r>
            <a:r>
              <a:rPr lang="en-US" b="1" dirty="0"/>
              <a:t>=”@+id/button”: </a:t>
            </a:r>
            <a:r>
              <a:rPr lang="en-US" dirty="0"/>
              <a:t>This is the id for your button after </a:t>
            </a:r>
            <a:r>
              <a:rPr lang="en-US" b="1" dirty="0"/>
              <a:t>@+id/ </a:t>
            </a:r>
            <a:r>
              <a:rPr lang="en-US" dirty="0"/>
              <a:t>i.e. here the id for your button is “button” (without quotes). This id will be used to handle the button in java coding.  Whenever we put</a:t>
            </a:r>
            <a:r>
              <a:rPr lang="en-US" b="1" dirty="0"/>
              <a:t>@+id </a:t>
            </a:r>
            <a:r>
              <a:rPr lang="en-US" dirty="0"/>
              <a:t>in </a:t>
            </a:r>
            <a:r>
              <a:rPr lang="en-US" b="1" dirty="0" err="1"/>
              <a:t>android:id</a:t>
            </a:r>
            <a:r>
              <a:rPr lang="en-US" dirty="0"/>
              <a:t> tag  of any view a respective hex value is stored in a variable named with the id you have given here in </a:t>
            </a:r>
            <a:r>
              <a:rPr lang="en-US" b="1" dirty="0"/>
              <a:t>R.java</a:t>
            </a:r>
            <a:r>
              <a:rPr lang="en-US" dirty="0"/>
              <a:t> file. Now these things are done automatically so you do not need to bother much about this. Basically what you need to know is this is the id that will be used for handling this button.</a:t>
            </a:r>
          </a:p>
          <a:p>
            <a:r>
              <a:rPr lang="en-US" dirty="0"/>
              <a:t>Now we will create an </a:t>
            </a:r>
            <a:r>
              <a:rPr lang="en-US" b="1" dirty="0"/>
              <a:t>Edit Text</a:t>
            </a:r>
            <a:r>
              <a:rPr lang="en-US" dirty="0"/>
              <a:t>. For creating </a:t>
            </a:r>
            <a:r>
              <a:rPr lang="en-US" b="1" dirty="0"/>
              <a:t>Edit Text</a:t>
            </a:r>
            <a:r>
              <a:rPr lang="en-US" dirty="0"/>
              <a:t> we have  the tag </a:t>
            </a:r>
            <a:r>
              <a:rPr lang="en-US" b="1" dirty="0"/>
              <a:t>&lt;</a:t>
            </a:r>
            <a:r>
              <a:rPr lang="en-US" b="1" dirty="0" err="1"/>
              <a:t>EditText</a:t>
            </a:r>
            <a:endParaRPr lang="en-US" dirty="0"/>
          </a:p>
          <a:p>
            <a:endParaRPr lang="en-US" dirty="0"/>
          </a:p>
        </p:txBody>
      </p:sp>
    </p:spTree>
    <p:extLst>
      <p:ext uri="{BB962C8B-B14F-4D97-AF65-F5344CB8AC3E}">
        <p14:creationId xmlns:p14="http://schemas.microsoft.com/office/powerpoint/2010/main" val="2818985470"/>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379877208"/>
              </p:ext>
            </p:extLst>
          </p:nvPr>
        </p:nvGraphicFramePr>
        <p:xfrm>
          <a:off x="76200" y="1676400"/>
          <a:ext cx="8991600" cy="2971800"/>
        </p:xfrm>
        <a:graphic>
          <a:graphicData uri="http://schemas.openxmlformats.org/drawingml/2006/table">
            <a:tbl>
              <a:tblPr/>
              <a:tblGrid>
                <a:gridCol w="259167"/>
                <a:gridCol w="8732433"/>
              </a:tblGrid>
              <a:tr h="2971800">
                <a:tc>
                  <a:txBody>
                    <a:bodyPr/>
                    <a:lstStyle/>
                    <a:p>
                      <a:pPr algn="r" fontAlgn="t"/>
                      <a:endParaRPr lang="en-US" dirty="0">
                        <a:solidFill>
                          <a:srgbClr val="AAAAAA"/>
                        </a:solidFill>
                        <a:effectLst/>
                        <a:latin typeface="inherit"/>
                      </a:endParaRPr>
                    </a:p>
                  </a:txBody>
                  <a:tcPr>
                    <a:lnL>
                      <a:noFill/>
                    </a:lnL>
                    <a:lnR>
                      <a:noFill/>
                    </a:lnR>
                    <a:lnT>
                      <a:noFill/>
                    </a:lnT>
                    <a:lnB>
                      <a:noFill/>
                    </a:lnB>
                    <a:solidFill>
                      <a:srgbClr val="EEEEEE"/>
                    </a:solidFill>
                  </a:tcPr>
                </a:tc>
                <a:tc>
                  <a:txBody>
                    <a:bodyPr/>
                    <a:lstStyle/>
                    <a:p>
                      <a:pPr algn="l" fontAlgn="t"/>
                      <a:r>
                        <a:rPr lang="en-US" dirty="0">
                          <a:solidFill>
                            <a:srgbClr val="006FE0"/>
                          </a:solidFill>
                          <a:effectLst/>
                          <a:latin typeface="inherit"/>
                        </a:rPr>
                        <a:t>        </a:t>
                      </a:r>
                      <a:r>
                        <a:rPr lang="en-US" sz="3200" dirty="0">
                          <a:solidFill>
                            <a:srgbClr val="006FE0"/>
                          </a:solidFill>
                          <a:effectLst/>
                          <a:latin typeface="inherit"/>
                        </a:rPr>
                        <a:t>&lt;</a:t>
                      </a:r>
                      <a:r>
                        <a:rPr lang="en-US" sz="3200" dirty="0" err="1">
                          <a:solidFill>
                            <a:srgbClr val="008080"/>
                          </a:solidFill>
                          <a:effectLst/>
                          <a:latin typeface="inherit"/>
                        </a:rPr>
                        <a:t>EditText</a:t>
                      </a:r>
                      <a:endParaRPr lang="en-US" sz="3200" dirty="0">
                        <a:solidFill>
                          <a:srgbClr val="000000"/>
                        </a:solidFill>
                        <a:effectLst/>
                        <a:latin typeface="inherit"/>
                      </a:endParaRPr>
                    </a:p>
                    <a:p>
                      <a:pPr algn="l" fontAlgn="t"/>
                      <a:r>
                        <a:rPr lang="en-US" sz="3200" dirty="0">
                          <a:solidFill>
                            <a:srgbClr val="008080"/>
                          </a:solidFill>
                          <a:effectLst/>
                          <a:latin typeface="inherit"/>
                        </a:rPr>
                        <a:t>            </a:t>
                      </a:r>
                      <a:r>
                        <a:rPr lang="en-US" sz="3200" dirty="0" err="1">
                          <a:solidFill>
                            <a:srgbClr val="002D7A"/>
                          </a:solidFill>
                          <a:effectLst/>
                          <a:latin typeface="inherit"/>
                        </a:rPr>
                        <a:t>android</a:t>
                      </a:r>
                      <a:r>
                        <a:rPr lang="en-US" sz="3200" dirty="0" err="1">
                          <a:solidFill>
                            <a:srgbClr val="006FE0"/>
                          </a:solidFill>
                          <a:effectLst/>
                          <a:latin typeface="inherit"/>
                        </a:rPr>
                        <a:t>:</a:t>
                      </a:r>
                      <a:r>
                        <a:rPr lang="en-US" sz="3200" dirty="0" err="1">
                          <a:solidFill>
                            <a:srgbClr val="002D7A"/>
                          </a:solidFill>
                          <a:effectLst/>
                          <a:latin typeface="inherit"/>
                        </a:rPr>
                        <a:t>id</a:t>
                      </a:r>
                      <a:r>
                        <a:rPr lang="en-US" sz="3200" dirty="0">
                          <a:solidFill>
                            <a:srgbClr val="006FE0"/>
                          </a:solidFill>
                          <a:effectLst/>
                          <a:latin typeface="inherit"/>
                        </a:rPr>
                        <a:t>=</a:t>
                      </a:r>
                      <a:r>
                        <a:rPr lang="en-US" sz="3200" dirty="0">
                          <a:solidFill>
                            <a:srgbClr val="DD1144"/>
                          </a:solidFill>
                          <a:effectLst/>
                          <a:latin typeface="inherit"/>
                        </a:rPr>
                        <a:t>"@+id/</a:t>
                      </a:r>
                      <a:r>
                        <a:rPr lang="en-US" sz="3200" dirty="0" err="1">
                          <a:solidFill>
                            <a:srgbClr val="DD1144"/>
                          </a:solidFill>
                          <a:effectLst/>
                          <a:latin typeface="inherit"/>
                        </a:rPr>
                        <a:t>editText</a:t>
                      </a:r>
                      <a:r>
                        <a:rPr lang="en-US" sz="3200" dirty="0">
                          <a:solidFill>
                            <a:srgbClr val="DD1144"/>
                          </a:solidFill>
                          <a:effectLst/>
                          <a:latin typeface="inherit"/>
                        </a:rPr>
                        <a:t>"</a:t>
                      </a:r>
                      <a:endParaRPr lang="en-US" sz="3200" dirty="0">
                        <a:solidFill>
                          <a:srgbClr val="000000"/>
                        </a:solidFill>
                        <a:effectLst/>
                        <a:latin typeface="inherit"/>
                      </a:endParaRPr>
                    </a:p>
                    <a:p>
                      <a:pPr algn="l" fontAlgn="t"/>
                      <a:r>
                        <a:rPr lang="en-US" sz="3200" dirty="0">
                          <a:solidFill>
                            <a:srgbClr val="006FE0"/>
                          </a:solidFill>
                          <a:effectLst/>
                          <a:latin typeface="inherit"/>
                        </a:rPr>
                        <a:t>            </a:t>
                      </a:r>
                      <a:r>
                        <a:rPr lang="en-US" sz="3200" dirty="0" err="1">
                          <a:solidFill>
                            <a:srgbClr val="002D7A"/>
                          </a:solidFill>
                          <a:effectLst/>
                          <a:latin typeface="inherit"/>
                        </a:rPr>
                        <a:t>android</a:t>
                      </a:r>
                      <a:r>
                        <a:rPr lang="en-US" sz="3200" dirty="0" err="1">
                          <a:solidFill>
                            <a:srgbClr val="006FE0"/>
                          </a:solidFill>
                          <a:effectLst/>
                          <a:latin typeface="inherit"/>
                        </a:rPr>
                        <a:t>:</a:t>
                      </a:r>
                      <a:r>
                        <a:rPr lang="en-US" sz="3200" dirty="0" err="1">
                          <a:solidFill>
                            <a:srgbClr val="002D7A"/>
                          </a:solidFill>
                          <a:effectLst/>
                          <a:latin typeface="inherit"/>
                        </a:rPr>
                        <a:t>layout_width</a:t>
                      </a:r>
                      <a:r>
                        <a:rPr lang="en-US" sz="3200" dirty="0">
                          <a:solidFill>
                            <a:srgbClr val="006FE0"/>
                          </a:solidFill>
                          <a:effectLst/>
                          <a:latin typeface="inherit"/>
                        </a:rPr>
                        <a:t>=</a:t>
                      </a:r>
                      <a:r>
                        <a:rPr lang="en-US" sz="3200" dirty="0">
                          <a:solidFill>
                            <a:srgbClr val="DD1144"/>
                          </a:solidFill>
                          <a:effectLst/>
                          <a:latin typeface="inherit"/>
                        </a:rPr>
                        <a:t>"</a:t>
                      </a:r>
                      <a:r>
                        <a:rPr lang="en-US" sz="3200" dirty="0" err="1">
                          <a:solidFill>
                            <a:srgbClr val="DD1144"/>
                          </a:solidFill>
                          <a:effectLst/>
                          <a:latin typeface="inherit"/>
                        </a:rPr>
                        <a:t>match_parent</a:t>
                      </a:r>
                      <a:r>
                        <a:rPr lang="en-US" sz="3200" dirty="0">
                          <a:solidFill>
                            <a:srgbClr val="DD1144"/>
                          </a:solidFill>
                          <a:effectLst/>
                          <a:latin typeface="inherit"/>
                        </a:rPr>
                        <a:t>"</a:t>
                      </a:r>
                      <a:endParaRPr lang="en-US" sz="3200" dirty="0">
                        <a:solidFill>
                          <a:srgbClr val="000000"/>
                        </a:solidFill>
                        <a:effectLst/>
                        <a:latin typeface="inherit"/>
                      </a:endParaRPr>
                    </a:p>
                    <a:p>
                      <a:pPr algn="l" fontAlgn="t"/>
                      <a:r>
                        <a:rPr lang="en-US" sz="3200" dirty="0">
                          <a:solidFill>
                            <a:srgbClr val="006FE0"/>
                          </a:solidFill>
                          <a:effectLst/>
                          <a:latin typeface="inherit"/>
                        </a:rPr>
                        <a:t>            </a:t>
                      </a:r>
                      <a:r>
                        <a:rPr lang="en-US" sz="3200" dirty="0" err="1">
                          <a:solidFill>
                            <a:srgbClr val="002D7A"/>
                          </a:solidFill>
                          <a:effectLst/>
                          <a:latin typeface="inherit"/>
                        </a:rPr>
                        <a:t>android</a:t>
                      </a:r>
                      <a:r>
                        <a:rPr lang="en-US" sz="3200" dirty="0" err="1">
                          <a:solidFill>
                            <a:srgbClr val="006FE0"/>
                          </a:solidFill>
                          <a:effectLst/>
                          <a:latin typeface="inherit"/>
                        </a:rPr>
                        <a:t>:</a:t>
                      </a:r>
                      <a:r>
                        <a:rPr lang="en-US" sz="3200" dirty="0" err="1">
                          <a:solidFill>
                            <a:srgbClr val="002D7A"/>
                          </a:solidFill>
                          <a:effectLst/>
                          <a:latin typeface="inherit"/>
                        </a:rPr>
                        <a:t>layout_height</a:t>
                      </a:r>
                      <a:r>
                        <a:rPr lang="en-US" sz="3200" dirty="0">
                          <a:solidFill>
                            <a:srgbClr val="006FE0"/>
                          </a:solidFill>
                          <a:effectLst/>
                          <a:latin typeface="inherit"/>
                        </a:rPr>
                        <a:t>=</a:t>
                      </a:r>
                      <a:r>
                        <a:rPr lang="en-US" sz="3200" dirty="0">
                          <a:solidFill>
                            <a:srgbClr val="DD1144"/>
                          </a:solidFill>
                          <a:effectLst/>
                          <a:latin typeface="inherit"/>
                        </a:rPr>
                        <a:t>"</a:t>
                      </a:r>
                      <a:r>
                        <a:rPr lang="en-US" sz="3200" dirty="0" err="1">
                          <a:solidFill>
                            <a:srgbClr val="DD1144"/>
                          </a:solidFill>
                          <a:effectLst/>
                          <a:latin typeface="inherit"/>
                        </a:rPr>
                        <a:t>wrap_content</a:t>
                      </a:r>
                      <a:r>
                        <a:rPr lang="en-US" sz="3200" dirty="0">
                          <a:solidFill>
                            <a:srgbClr val="DD1144"/>
                          </a:solidFill>
                          <a:effectLst/>
                          <a:latin typeface="inherit"/>
                        </a:rPr>
                        <a:t>"</a:t>
                      </a:r>
                      <a:r>
                        <a:rPr lang="en-US" sz="3200" dirty="0">
                          <a:solidFill>
                            <a:srgbClr val="006FE0"/>
                          </a:solidFill>
                          <a:effectLst/>
                          <a:latin typeface="inherit"/>
                        </a:rPr>
                        <a:t> /&gt;</a:t>
                      </a:r>
                      <a:endParaRPr lang="en-US" sz="3200" dirty="0">
                        <a:solidFill>
                          <a:srgbClr val="000000"/>
                        </a:solidFill>
                        <a:effectLst/>
                        <a:latin typeface="inherit"/>
                      </a:endParaRPr>
                    </a:p>
                  </a:txBody>
                  <a:tcPr>
                    <a:lnL>
                      <a:noFill/>
                    </a:lnL>
                    <a:lnR>
                      <a:noFill/>
                    </a:lnR>
                    <a:lnT>
                      <a:noFill/>
                    </a:lnT>
                    <a:lnB>
                      <a:noFill/>
                    </a:lnB>
                  </a:tcPr>
                </a:tc>
              </a:tr>
            </a:tbl>
          </a:graphicData>
        </a:graphic>
      </p:graphicFrame>
      <p:sp>
        <p:nvSpPr>
          <p:cNvPr id="6" name="Control 2"/>
          <p:cNvSpPr>
            <a:spLocks noChangeArrowheads="1" noChangeShapeType="1"/>
          </p:cNvSpPr>
          <p:nvPr/>
        </p:nvSpPr>
        <p:spPr bwMode="auto">
          <a:xfrm>
            <a:off x="712788" y="3268663"/>
            <a:ext cx="914400" cy="9144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endParaRPr lang="en-US"/>
          </a:p>
        </p:txBody>
      </p:sp>
    </p:spTree>
    <p:extLst>
      <p:ext uri="{BB962C8B-B14F-4D97-AF65-F5344CB8AC3E}">
        <p14:creationId xmlns:p14="http://schemas.microsoft.com/office/powerpoint/2010/main" val="3787748313"/>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334962"/>
          </a:xfrm>
        </p:spPr>
        <p:txBody>
          <a:bodyPr>
            <a:noAutofit/>
          </a:bodyPr>
          <a:lstStyle/>
          <a:p>
            <a:r>
              <a:rPr lang="en-US" sz="3200" dirty="0" smtClean="0"/>
              <a:t>The </a:t>
            </a:r>
            <a:r>
              <a:rPr lang="en-US" sz="3200" dirty="0"/>
              <a:t>code for the final layout that we have created yet is.</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970449939"/>
              </p:ext>
            </p:extLst>
          </p:nvPr>
        </p:nvGraphicFramePr>
        <p:xfrm>
          <a:off x="76200" y="990600"/>
          <a:ext cx="8915400" cy="5791200"/>
        </p:xfrm>
        <a:graphic>
          <a:graphicData uri="http://schemas.openxmlformats.org/drawingml/2006/table">
            <a:tbl>
              <a:tblPr/>
              <a:tblGrid>
                <a:gridCol w="260472"/>
                <a:gridCol w="8654928"/>
              </a:tblGrid>
              <a:tr h="5791200">
                <a:tc>
                  <a:txBody>
                    <a:bodyPr/>
                    <a:lstStyle/>
                    <a:p>
                      <a:pPr algn="r" fontAlgn="t"/>
                      <a:endParaRPr lang="en-US" sz="900" dirty="0">
                        <a:solidFill>
                          <a:srgbClr val="AAAAAA"/>
                        </a:solidFill>
                        <a:effectLst/>
                        <a:latin typeface="inherit"/>
                      </a:endParaRPr>
                    </a:p>
                  </a:txBody>
                  <a:tcPr marL="45260" marR="45260" marT="22630" marB="22630">
                    <a:lnL>
                      <a:noFill/>
                    </a:lnL>
                    <a:lnR>
                      <a:noFill/>
                    </a:lnR>
                    <a:lnT>
                      <a:noFill/>
                    </a:lnT>
                    <a:lnB>
                      <a:noFill/>
                    </a:lnB>
                    <a:solidFill>
                      <a:srgbClr val="EEEEEE"/>
                    </a:solidFill>
                  </a:tcPr>
                </a:tc>
                <a:tc>
                  <a:txBody>
                    <a:bodyPr/>
                    <a:lstStyle/>
                    <a:p>
                      <a:pPr algn="l" fontAlgn="t"/>
                      <a:r>
                        <a:rPr lang="en-US" sz="1600" dirty="0">
                          <a:solidFill>
                            <a:srgbClr val="006FE0"/>
                          </a:solidFill>
                          <a:effectLst/>
                          <a:latin typeface="inherit"/>
                        </a:rPr>
                        <a:t>&lt;</a:t>
                      </a:r>
                      <a:r>
                        <a:rPr lang="en-US" sz="1600" dirty="0" err="1">
                          <a:solidFill>
                            <a:srgbClr val="008080"/>
                          </a:solidFill>
                          <a:effectLst/>
                          <a:latin typeface="inherit"/>
                        </a:rPr>
                        <a:t>LinearLayout</a:t>
                      </a:r>
                      <a:r>
                        <a:rPr lang="en-US" sz="1600" dirty="0">
                          <a:solidFill>
                            <a:srgbClr val="008080"/>
                          </a:solidFill>
                          <a:effectLst/>
                          <a:latin typeface="inherit"/>
                        </a:rPr>
                        <a:t> </a:t>
                      </a:r>
                      <a:r>
                        <a:rPr lang="en-US" sz="1600" dirty="0" err="1">
                          <a:solidFill>
                            <a:srgbClr val="002D7A"/>
                          </a:solidFill>
                          <a:effectLst/>
                          <a:latin typeface="inherit"/>
                        </a:rPr>
                        <a:t>xmlns</a:t>
                      </a:r>
                      <a:r>
                        <a:rPr lang="en-US" sz="1600" dirty="0" err="1">
                          <a:solidFill>
                            <a:srgbClr val="006FE0"/>
                          </a:solidFill>
                          <a:effectLst/>
                          <a:latin typeface="inherit"/>
                        </a:rPr>
                        <a:t>:</a:t>
                      </a:r>
                      <a:r>
                        <a:rPr lang="en-US" sz="1600" dirty="0" err="1">
                          <a:solidFill>
                            <a:srgbClr val="002D7A"/>
                          </a:solidFill>
                          <a:effectLst/>
                          <a:latin typeface="inherit"/>
                        </a:rPr>
                        <a:t>android</a:t>
                      </a:r>
                      <a:r>
                        <a:rPr lang="en-US" sz="1600" dirty="0">
                          <a:solidFill>
                            <a:srgbClr val="006FE0"/>
                          </a:solidFill>
                          <a:effectLst/>
                          <a:latin typeface="inherit"/>
                        </a:rPr>
                        <a:t>=</a:t>
                      </a:r>
                      <a:r>
                        <a:rPr lang="en-US" sz="1600" dirty="0">
                          <a:solidFill>
                            <a:srgbClr val="DD1144"/>
                          </a:solidFill>
                          <a:effectLst/>
                          <a:latin typeface="inherit"/>
                        </a:rPr>
                        <a:t>"http://schemas.android.com/</a:t>
                      </a:r>
                      <a:r>
                        <a:rPr lang="en-US" sz="1600" dirty="0" err="1">
                          <a:solidFill>
                            <a:srgbClr val="DD1144"/>
                          </a:solidFill>
                          <a:effectLst/>
                          <a:latin typeface="inherit"/>
                        </a:rPr>
                        <a:t>apk</a:t>
                      </a:r>
                      <a:r>
                        <a:rPr lang="en-US" sz="1600" dirty="0">
                          <a:solidFill>
                            <a:srgbClr val="DD1144"/>
                          </a:solidFill>
                          <a:effectLst/>
                          <a:latin typeface="inherit"/>
                        </a:rPr>
                        <a:t>/res/android"</a:t>
                      </a:r>
                      <a:endParaRPr lang="en-US" sz="1600" dirty="0">
                        <a:solidFill>
                          <a:srgbClr val="000000"/>
                        </a:solidFill>
                        <a:effectLst/>
                        <a:latin typeface="inherit"/>
                      </a:endParaRPr>
                    </a:p>
                    <a:p>
                      <a:pPr algn="l" fontAlgn="t"/>
                      <a:r>
                        <a:rPr lang="en-US" sz="1600" dirty="0">
                          <a:solidFill>
                            <a:srgbClr val="006FE0"/>
                          </a:solidFill>
                          <a:effectLst/>
                          <a:latin typeface="inherit"/>
                        </a:rPr>
                        <a:t>    </a:t>
                      </a:r>
                      <a:r>
                        <a:rPr lang="en-US" sz="1600" dirty="0" err="1">
                          <a:solidFill>
                            <a:srgbClr val="002D7A"/>
                          </a:solidFill>
                          <a:effectLst/>
                          <a:latin typeface="inherit"/>
                        </a:rPr>
                        <a:t>xmlns</a:t>
                      </a:r>
                      <a:r>
                        <a:rPr lang="en-US" sz="1600" dirty="0" err="1">
                          <a:solidFill>
                            <a:srgbClr val="006FE0"/>
                          </a:solidFill>
                          <a:effectLst/>
                          <a:latin typeface="inherit"/>
                        </a:rPr>
                        <a:t>:</a:t>
                      </a:r>
                      <a:r>
                        <a:rPr lang="en-US" sz="1600" dirty="0" err="1">
                          <a:solidFill>
                            <a:srgbClr val="002D7A"/>
                          </a:solidFill>
                          <a:effectLst/>
                          <a:latin typeface="inherit"/>
                        </a:rPr>
                        <a:t>tools</a:t>
                      </a:r>
                      <a:r>
                        <a:rPr lang="en-US" sz="1600" dirty="0">
                          <a:solidFill>
                            <a:srgbClr val="006FE0"/>
                          </a:solidFill>
                          <a:effectLst/>
                          <a:latin typeface="inherit"/>
                        </a:rPr>
                        <a:t>=</a:t>
                      </a:r>
                      <a:r>
                        <a:rPr lang="en-US" sz="1600" dirty="0">
                          <a:solidFill>
                            <a:srgbClr val="DD1144"/>
                          </a:solidFill>
                          <a:effectLst/>
                          <a:latin typeface="inherit"/>
                        </a:rPr>
                        <a:t>"http://schemas.android.com/tools"</a:t>
                      </a:r>
                      <a:r>
                        <a:rPr lang="en-US" sz="1600" dirty="0">
                          <a:solidFill>
                            <a:srgbClr val="006FE0"/>
                          </a:solidFill>
                          <a:effectLst/>
                          <a:latin typeface="inherit"/>
                        </a:rPr>
                        <a:t> </a:t>
                      </a:r>
                      <a:r>
                        <a:rPr lang="en-US" sz="1600" dirty="0" err="1">
                          <a:solidFill>
                            <a:srgbClr val="002D7A"/>
                          </a:solidFill>
                          <a:effectLst/>
                          <a:latin typeface="inherit"/>
                        </a:rPr>
                        <a:t>android</a:t>
                      </a:r>
                      <a:r>
                        <a:rPr lang="en-US" sz="1600" dirty="0" err="1">
                          <a:solidFill>
                            <a:srgbClr val="006FE0"/>
                          </a:solidFill>
                          <a:effectLst/>
                          <a:latin typeface="inherit"/>
                        </a:rPr>
                        <a:t>:</a:t>
                      </a:r>
                      <a:r>
                        <a:rPr lang="en-US" sz="1600" dirty="0" err="1">
                          <a:solidFill>
                            <a:srgbClr val="002D7A"/>
                          </a:solidFill>
                          <a:effectLst/>
                          <a:latin typeface="inherit"/>
                        </a:rPr>
                        <a:t>layout_width</a:t>
                      </a:r>
                      <a:r>
                        <a:rPr lang="en-US" sz="1600" dirty="0">
                          <a:solidFill>
                            <a:srgbClr val="006FE0"/>
                          </a:solidFill>
                          <a:effectLst/>
                          <a:latin typeface="inherit"/>
                        </a:rPr>
                        <a:t>=</a:t>
                      </a:r>
                      <a:r>
                        <a:rPr lang="en-US" sz="1600" dirty="0">
                          <a:solidFill>
                            <a:srgbClr val="DD1144"/>
                          </a:solidFill>
                          <a:effectLst/>
                          <a:latin typeface="inherit"/>
                        </a:rPr>
                        <a:t>"</a:t>
                      </a:r>
                      <a:r>
                        <a:rPr lang="en-US" sz="1600" dirty="0" err="1">
                          <a:solidFill>
                            <a:srgbClr val="DD1144"/>
                          </a:solidFill>
                          <a:effectLst/>
                          <a:latin typeface="inherit"/>
                        </a:rPr>
                        <a:t>match_parent</a:t>
                      </a:r>
                      <a:r>
                        <a:rPr lang="en-US" sz="1600" dirty="0">
                          <a:solidFill>
                            <a:srgbClr val="DD1144"/>
                          </a:solidFill>
                          <a:effectLst/>
                          <a:latin typeface="inherit"/>
                        </a:rPr>
                        <a:t>"</a:t>
                      </a:r>
                      <a:endParaRPr lang="en-US" sz="1600" dirty="0">
                        <a:solidFill>
                          <a:srgbClr val="000000"/>
                        </a:solidFill>
                        <a:effectLst/>
                        <a:latin typeface="inherit"/>
                      </a:endParaRPr>
                    </a:p>
                    <a:p>
                      <a:pPr algn="l" fontAlgn="t"/>
                      <a:r>
                        <a:rPr lang="en-US" sz="1600" dirty="0">
                          <a:solidFill>
                            <a:srgbClr val="006FE0"/>
                          </a:solidFill>
                          <a:effectLst/>
                          <a:latin typeface="inherit"/>
                        </a:rPr>
                        <a:t>    </a:t>
                      </a:r>
                      <a:r>
                        <a:rPr lang="en-US" sz="1600" dirty="0" err="1">
                          <a:solidFill>
                            <a:srgbClr val="002D7A"/>
                          </a:solidFill>
                          <a:effectLst/>
                          <a:latin typeface="inherit"/>
                        </a:rPr>
                        <a:t>android</a:t>
                      </a:r>
                      <a:r>
                        <a:rPr lang="en-US" sz="1600" dirty="0" err="1">
                          <a:solidFill>
                            <a:srgbClr val="006FE0"/>
                          </a:solidFill>
                          <a:effectLst/>
                          <a:latin typeface="inherit"/>
                        </a:rPr>
                        <a:t>:</a:t>
                      </a:r>
                      <a:r>
                        <a:rPr lang="en-US" sz="1600" dirty="0" err="1">
                          <a:solidFill>
                            <a:srgbClr val="002D7A"/>
                          </a:solidFill>
                          <a:effectLst/>
                          <a:latin typeface="inherit"/>
                        </a:rPr>
                        <a:t>orientation</a:t>
                      </a:r>
                      <a:r>
                        <a:rPr lang="en-US" sz="1600" dirty="0">
                          <a:solidFill>
                            <a:srgbClr val="006FE0"/>
                          </a:solidFill>
                          <a:effectLst/>
                          <a:latin typeface="inherit"/>
                        </a:rPr>
                        <a:t>=</a:t>
                      </a:r>
                      <a:r>
                        <a:rPr lang="en-US" sz="1600" dirty="0">
                          <a:solidFill>
                            <a:srgbClr val="DD1144"/>
                          </a:solidFill>
                          <a:effectLst/>
                          <a:latin typeface="inherit"/>
                        </a:rPr>
                        <a:t>"vertical"</a:t>
                      </a:r>
                      <a:endParaRPr lang="en-US" sz="1600" dirty="0">
                        <a:solidFill>
                          <a:srgbClr val="000000"/>
                        </a:solidFill>
                        <a:effectLst/>
                        <a:latin typeface="inherit"/>
                      </a:endParaRPr>
                    </a:p>
                    <a:p>
                      <a:pPr algn="l" fontAlgn="t"/>
                      <a:r>
                        <a:rPr lang="en-US" sz="1600" dirty="0">
                          <a:solidFill>
                            <a:srgbClr val="006FE0"/>
                          </a:solidFill>
                          <a:effectLst/>
                          <a:latin typeface="inherit"/>
                        </a:rPr>
                        <a:t>    </a:t>
                      </a:r>
                      <a:r>
                        <a:rPr lang="en-US" sz="1600" dirty="0" err="1">
                          <a:solidFill>
                            <a:srgbClr val="002D7A"/>
                          </a:solidFill>
                          <a:effectLst/>
                          <a:latin typeface="inherit"/>
                        </a:rPr>
                        <a:t>android</a:t>
                      </a:r>
                      <a:r>
                        <a:rPr lang="en-US" sz="1600" dirty="0" err="1">
                          <a:solidFill>
                            <a:srgbClr val="006FE0"/>
                          </a:solidFill>
                          <a:effectLst/>
                          <a:latin typeface="inherit"/>
                        </a:rPr>
                        <a:t>:</a:t>
                      </a:r>
                      <a:r>
                        <a:rPr lang="en-US" sz="1600" dirty="0" err="1">
                          <a:solidFill>
                            <a:srgbClr val="002D7A"/>
                          </a:solidFill>
                          <a:effectLst/>
                          <a:latin typeface="inherit"/>
                        </a:rPr>
                        <a:t>layout_height</a:t>
                      </a:r>
                      <a:r>
                        <a:rPr lang="en-US" sz="1600" dirty="0">
                          <a:solidFill>
                            <a:srgbClr val="006FE0"/>
                          </a:solidFill>
                          <a:effectLst/>
                          <a:latin typeface="inherit"/>
                        </a:rPr>
                        <a:t>=</a:t>
                      </a:r>
                      <a:r>
                        <a:rPr lang="en-US" sz="1600" dirty="0">
                          <a:solidFill>
                            <a:srgbClr val="DD1144"/>
                          </a:solidFill>
                          <a:effectLst/>
                          <a:latin typeface="inherit"/>
                        </a:rPr>
                        <a:t>"</a:t>
                      </a:r>
                      <a:r>
                        <a:rPr lang="en-US" sz="1600" dirty="0" err="1">
                          <a:solidFill>
                            <a:srgbClr val="DD1144"/>
                          </a:solidFill>
                          <a:effectLst/>
                          <a:latin typeface="inherit"/>
                        </a:rPr>
                        <a:t>match_parent</a:t>
                      </a:r>
                      <a:r>
                        <a:rPr lang="en-US" sz="1600" dirty="0">
                          <a:solidFill>
                            <a:srgbClr val="DD1144"/>
                          </a:solidFill>
                          <a:effectLst/>
                          <a:latin typeface="inherit"/>
                        </a:rPr>
                        <a:t>"</a:t>
                      </a:r>
                      <a:r>
                        <a:rPr lang="en-US" sz="1600" dirty="0">
                          <a:solidFill>
                            <a:srgbClr val="006FE0"/>
                          </a:solidFill>
                          <a:effectLst/>
                          <a:latin typeface="inherit"/>
                        </a:rPr>
                        <a:t> </a:t>
                      </a:r>
                      <a:r>
                        <a:rPr lang="en-US" sz="1600" dirty="0" err="1">
                          <a:solidFill>
                            <a:srgbClr val="002D7A"/>
                          </a:solidFill>
                          <a:effectLst/>
                          <a:latin typeface="inherit"/>
                        </a:rPr>
                        <a:t>android</a:t>
                      </a:r>
                      <a:r>
                        <a:rPr lang="en-US" sz="1600" dirty="0" err="1">
                          <a:solidFill>
                            <a:srgbClr val="006FE0"/>
                          </a:solidFill>
                          <a:effectLst/>
                          <a:latin typeface="inherit"/>
                        </a:rPr>
                        <a:t>:</a:t>
                      </a:r>
                      <a:r>
                        <a:rPr lang="en-US" sz="1600" dirty="0" err="1">
                          <a:solidFill>
                            <a:srgbClr val="002D7A"/>
                          </a:solidFill>
                          <a:effectLst/>
                          <a:latin typeface="inherit"/>
                        </a:rPr>
                        <a:t>paddingLeft</a:t>
                      </a:r>
                      <a:r>
                        <a:rPr lang="en-US" sz="1600" dirty="0">
                          <a:solidFill>
                            <a:srgbClr val="006FE0"/>
                          </a:solidFill>
                          <a:effectLst/>
                          <a:latin typeface="inherit"/>
                        </a:rPr>
                        <a:t>=</a:t>
                      </a:r>
                      <a:r>
                        <a:rPr lang="en-US" sz="1600" dirty="0">
                          <a:solidFill>
                            <a:srgbClr val="DD1144"/>
                          </a:solidFill>
                          <a:effectLst/>
                          <a:latin typeface="inherit"/>
                        </a:rPr>
                        <a:t>"@</a:t>
                      </a:r>
                      <a:r>
                        <a:rPr lang="en-US" sz="1600" dirty="0" err="1">
                          <a:solidFill>
                            <a:srgbClr val="DD1144"/>
                          </a:solidFill>
                          <a:effectLst/>
                          <a:latin typeface="inherit"/>
                        </a:rPr>
                        <a:t>dimen</a:t>
                      </a:r>
                      <a:r>
                        <a:rPr lang="en-US" sz="1600" dirty="0">
                          <a:solidFill>
                            <a:srgbClr val="DD1144"/>
                          </a:solidFill>
                          <a:effectLst/>
                          <a:latin typeface="inherit"/>
                        </a:rPr>
                        <a:t>/</a:t>
                      </a:r>
                      <a:r>
                        <a:rPr lang="en-US" sz="1600" dirty="0" err="1">
                          <a:solidFill>
                            <a:srgbClr val="DD1144"/>
                          </a:solidFill>
                          <a:effectLst/>
                          <a:latin typeface="inherit"/>
                        </a:rPr>
                        <a:t>activity_horizontal_margin</a:t>
                      </a:r>
                      <a:r>
                        <a:rPr lang="en-US" sz="1600" dirty="0">
                          <a:solidFill>
                            <a:srgbClr val="DD1144"/>
                          </a:solidFill>
                          <a:effectLst/>
                          <a:latin typeface="inherit"/>
                        </a:rPr>
                        <a:t>"</a:t>
                      </a:r>
                      <a:endParaRPr lang="en-US" sz="1600" dirty="0">
                        <a:solidFill>
                          <a:srgbClr val="000000"/>
                        </a:solidFill>
                        <a:effectLst/>
                        <a:latin typeface="inherit"/>
                      </a:endParaRPr>
                    </a:p>
                    <a:p>
                      <a:pPr algn="l" fontAlgn="t"/>
                      <a:r>
                        <a:rPr lang="en-US" sz="1600" dirty="0">
                          <a:solidFill>
                            <a:srgbClr val="006FE0"/>
                          </a:solidFill>
                          <a:effectLst/>
                          <a:latin typeface="inherit"/>
                        </a:rPr>
                        <a:t>    </a:t>
                      </a:r>
                      <a:r>
                        <a:rPr lang="en-US" sz="1600" dirty="0" err="1">
                          <a:solidFill>
                            <a:srgbClr val="002D7A"/>
                          </a:solidFill>
                          <a:effectLst/>
                          <a:latin typeface="inherit"/>
                        </a:rPr>
                        <a:t>android</a:t>
                      </a:r>
                      <a:r>
                        <a:rPr lang="en-US" sz="1600" dirty="0" err="1">
                          <a:solidFill>
                            <a:srgbClr val="006FE0"/>
                          </a:solidFill>
                          <a:effectLst/>
                          <a:latin typeface="inherit"/>
                        </a:rPr>
                        <a:t>:</a:t>
                      </a:r>
                      <a:r>
                        <a:rPr lang="en-US" sz="1600" dirty="0" err="1">
                          <a:solidFill>
                            <a:srgbClr val="002D7A"/>
                          </a:solidFill>
                          <a:effectLst/>
                          <a:latin typeface="inherit"/>
                        </a:rPr>
                        <a:t>paddingRight</a:t>
                      </a:r>
                      <a:r>
                        <a:rPr lang="en-US" sz="1600" dirty="0">
                          <a:solidFill>
                            <a:srgbClr val="006FE0"/>
                          </a:solidFill>
                          <a:effectLst/>
                          <a:latin typeface="inherit"/>
                        </a:rPr>
                        <a:t>=</a:t>
                      </a:r>
                      <a:r>
                        <a:rPr lang="en-US" sz="1600" dirty="0">
                          <a:solidFill>
                            <a:srgbClr val="DD1144"/>
                          </a:solidFill>
                          <a:effectLst/>
                          <a:latin typeface="inherit"/>
                        </a:rPr>
                        <a:t>"@</a:t>
                      </a:r>
                      <a:r>
                        <a:rPr lang="en-US" sz="1600" dirty="0" err="1">
                          <a:solidFill>
                            <a:srgbClr val="DD1144"/>
                          </a:solidFill>
                          <a:effectLst/>
                          <a:latin typeface="inherit"/>
                        </a:rPr>
                        <a:t>dimen</a:t>
                      </a:r>
                      <a:r>
                        <a:rPr lang="en-US" sz="1600" dirty="0">
                          <a:solidFill>
                            <a:srgbClr val="DD1144"/>
                          </a:solidFill>
                          <a:effectLst/>
                          <a:latin typeface="inherit"/>
                        </a:rPr>
                        <a:t>/</a:t>
                      </a:r>
                      <a:r>
                        <a:rPr lang="en-US" sz="1600" dirty="0" err="1">
                          <a:solidFill>
                            <a:srgbClr val="DD1144"/>
                          </a:solidFill>
                          <a:effectLst/>
                          <a:latin typeface="inherit"/>
                        </a:rPr>
                        <a:t>activity_horizontal_margin</a:t>
                      </a:r>
                      <a:r>
                        <a:rPr lang="en-US" sz="1600" dirty="0">
                          <a:solidFill>
                            <a:srgbClr val="DD1144"/>
                          </a:solidFill>
                          <a:effectLst/>
                          <a:latin typeface="inherit"/>
                        </a:rPr>
                        <a:t>"</a:t>
                      </a:r>
                      <a:endParaRPr lang="en-US" sz="1600" dirty="0">
                        <a:solidFill>
                          <a:srgbClr val="000000"/>
                        </a:solidFill>
                        <a:effectLst/>
                        <a:latin typeface="inherit"/>
                      </a:endParaRPr>
                    </a:p>
                    <a:p>
                      <a:pPr algn="l" fontAlgn="t"/>
                      <a:r>
                        <a:rPr lang="en-US" sz="1600" dirty="0">
                          <a:solidFill>
                            <a:srgbClr val="006FE0"/>
                          </a:solidFill>
                          <a:effectLst/>
                          <a:latin typeface="inherit"/>
                        </a:rPr>
                        <a:t>    </a:t>
                      </a:r>
                      <a:r>
                        <a:rPr lang="en-US" sz="1600" dirty="0" err="1">
                          <a:solidFill>
                            <a:srgbClr val="002D7A"/>
                          </a:solidFill>
                          <a:effectLst/>
                          <a:latin typeface="inherit"/>
                        </a:rPr>
                        <a:t>android</a:t>
                      </a:r>
                      <a:r>
                        <a:rPr lang="en-US" sz="1600" dirty="0" err="1">
                          <a:solidFill>
                            <a:srgbClr val="006FE0"/>
                          </a:solidFill>
                          <a:effectLst/>
                          <a:latin typeface="inherit"/>
                        </a:rPr>
                        <a:t>:</a:t>
                      </a:r>
                      <a:r>
                        <a:rPr lang="en-US" sz="1600" dirty="0" err="1">
                          <a:solidFill>
                            <a:srgbClr val="002D7A"/>
                          </a:solidFill>
                          <a:effectLst/>
                          <a:latin typeface="inherit"/>
                        </a:rPr>
                        <a:t>paddingTop</a:t>
                      </a:r>
                      <a:r>
                        <a:rPr lang="en-US" sz="1600" dirty="0">
                          <a:solidFill>
                            <a:srgbClr val="006FE0"/>
                          </a:solidFill>
                          <a:effectLst/>
                          <a:latin typeface="inherit"/>
                        </a:rPr>
                        <a:t>=</a:t>
                      </a:r>
                      <a:r>
                        <a:rPr lang="en-US" sz="1600" dirty="0">
                          <a:solidFill>
                            <a:srgbClr val="DD1144"/>
                          </a:solidFill>
                          <a:effectLst/>
                          <a:latin typeface="inherit"/>
                        </a:rPr>
                        <a:t>"@</a:t>
                      </a:r>
                      <a:r>
                        <a:rPr lang="en-US" sz="1600" dirty="0" err="1">
                          <a:solidFill>
                            <a:srgbClr val="DD1144"/>
                          </a:solidFill>
                          <a:effectLst/>
                          <a:latin typeface="inherit"/>
                        </a:rPr>
                        <a:t>dimen</a:t>
                      </a:r>
                      <a:r>
                        <a:rPr lang="en-US" sz="1600" dirty="0">
                          <a:solidFill>
                            <a:srgbClr val="DD1144"/>
                          </a:solidFill>
                          <a:effectLst/>
                          <a:latin typeface="inherit"/>
                        </a:rPr>
                        <a:t>/</a:t>
                      </a:r>
                      <a:r>
                        <a:rPr lang="en-US" sz="1600" dirty="0" err="1">
                          <a:solidFill>
                            <a:srgbClr val="DD1144"/>
                          </a:solidFill>
                          <a:effectLst/>
                          <a:latin typeface="inherit"/>
                        </a:rPr>
                        <a:t>activity_vertical_margin</a:t>
                      </a:r>
                      <a:r>
                        <a:rPr lang="en-US" sz="1600" dirty="0">
                          <a:solidFill>
                            <a:srgbClr val="DD1144"/>
                          </a:solidFill>
                          <a:effectLst/>
                          <a:latin typeface="inherit"/>
                        </a:rPr>
                        <a:t>"</a:t>
                      </a:r>
                      <a:endParaRPr lang="en-US" sz="1600" dirty="0">
                        <a:solidFill>
                          <a:srgbClr val="000000"/>
                        </a:solidFill>
                        <a:effectLst/>
                        <a:latin typeface="inherit"/>
                      </a:endParaRPr>
                    </a:p>
                    <a:p>
                      <a:pPr algn="l" fontAlgn="t"/>
                      <a:r>
                        <a:rPr lang="en-US" sz="1600" dirty="0">
                          <a:solidFill>
                            <a:srgbClr val="006FE0"/>
                          </a:solidFill>
                          <a:effectLst/>
                          <a:latin typeface="inherit"/>
                        </a:rPr>
                        <a:t>    </a:t>
                      </a:r>
                      <a:r>
                        <a:rPr lang="en-US" sz="1600" dirty="0" err="1">
                          <a:solidFill>
                            <a:srgbClr val="002D7A"/>
                          </a:solidFill>
                          <a:effectLst/>
                          <a:latin typeface="inherit"/>
                        </a:rPr>
                        <a:t>android</a:t>
                      </a:r>
                      <a:r>
                        <a:rPr lang="en-US" sz="1600" dirty="0" err="1">
                          <a:solidFill>
                            <a:srgbClr val="006FE0"/>
                          </a:solidFill>
                          <a:effectLst/>
                          <a:latin typeface="inherit"/>
                        </a:rPr>
                        <a:t>:</a:t>
                      </a:r>
                      <a:r>
                        <a:rPr lang="en-US" sz="1600" dirty="0" err="1">
                          <a:solidFill>
                            <a:srgbClr val="002D7A"/>
                          </a:solidFill>
                          <a:effectLst/>
                          <a:latin typeface="inherit"/>
                        </a:rPr>
                        <a:t>paddingBottom</a:t>
                      </a:r>
                      <a:r>
                        <a:rPr lang="en-US" sz="1600" dirty="0">
                          <a:solidFill>
                            <a:srgbClr val="006FE0"/>
                          </a:solidFill>
                          <a:effectLst/>
                          <a:latin typeface="inherit"/>
                        </a:rPr>
                        <a:t>=</a:t>
                      </a:r>
                      <a:r>
                        <a:rPr lang="en-US" sz="1600" dirty="0">
                          <a:solidFill>
                            <a:srgbClr val="DD1144"/>
                          </a:solidFill>
                          <a:effectLst/>
                          <a:latin typeface="inherit"/>
                        </a:rPr>
                        <a:t>"@</a:t>
                      </a:r>
                      <a:r>
                        <a:rPr lang="en-US" sz="1600" dirty="0" err="1">
                          <a:solidFill>
                            <a:srgbClr val="DD1144"/>
                          </a:solidFill>
                          <a:effectLst/>
                          <a:latin typeface="inherit"/>
                        </a:rPr>
                        <a:t>dimen</a:t>
                      </a:r>
                      <a:r>
                        <a:rPr lang="en-US" sz="1600" dirty="0">
                          <a:solidFill>
                            <a:srgbClr val="DD1144"/>
                          </a:solidFill>
                          <a:effectLst/>
                          <a:latin typeface="inherit"/>
                        </a:rPr>
                        <a:t>/</a:t>
                      </a:r>
                      <a:r>
                        <a:rPr lang="en-US" sz="1600" dirty="0" err="1">
                          <a:solidFill>
                            <a:srgbClr val="DD1144"/>
                          </a:solidFill>
                          <a:effectLst/>
                          <a:latin typeface="inherit"/>
                        </a:rPr>
                        <a:t>activity_vertical_margin</a:t>
                      </a:r>
                      <a:r>
                        <a:rPr lang="en-US" sz="1600" dirty="0">
                          <a:solidFill>
                            <a:srgbClr val="DD1144"/>
                          </a:solidFill>
                          <a:effectLst/>
                          <a:latin typeface="inherit"/>
                        </a:rPr>
                        <a:t>"</a:t>
                      </a:r>
                      <a:r>
                        <a:rPr lang="en-US" sz="1600" dirty="0">
                          <a:solidFill>
                            <a:srgbClr val="006FE0"/>
                          </a:solidFill>
                          <a:effectLst/>
                          <a:latin typeface="inherit"/>
                        </a:rPr>
                        <a:t> </a:t>
                      </a:r>
                      <a:r>
                        <a:rPr lang="en-US" sz="1600" dirty="0" err="1">
                          <a:solidFill>
                            <a:srgbClr val="002D7A"/>
                          </a:solidFill>
                          <a:effectLst/>
                          <a:latin typeface="inherit"/>
                        </a:rPr>
                        <a:t>tools</a:t>
                      </a:r>
                      <a:r>
                        <a:rPr lang="en-US" sz="1600" dirty="0" err="1">
                          <a:solidFill>
                            <a:srgbClr val="006FE0"/>
                          </a:solidFill>
                          <a:effectLst/>
                          <a:latin typeface="inherit"/>
                        </a:rPr>
                        <a:t>:</a:t>
                      </a:r>
                      <a:r>
                        <a:rPr lang="en-US" sz="1600" dirty="0" err="1">
                          <a:solidFill>
                            <a:srgbClr val="002D7A"/>
                          </a:solidFill>
                          <a:effectLst/>
                          <a:latin typeface="inherit"/>
                        </a:rPr>
                        <a:t>context</a:t>
                      </a:r>
                      <a:r>
                        <a:rPr lang="en-US" sz="1600" dirty="0">
                          <a:solidFill>
                            <a:srgbClr val="006FE0"/>
                          </a:solidFill>
                          <a:effectLst/>
                          <a:latin typeface="inherit"/>
                        </a:rPr>
                        <a:t>=</a:t>
                      </a:r>
                      <a:r>
                        <a:rPr lang="en-US" sz="1600" dirty="0">
                          <a:solidFill>
                            <a:srgbClr val="DD1144"/>
                          </a:solidFill>
                          <a:effectLst/>
                          <a:latin typeface="inherit"/>
                        </a:rPr>
                        <a:t>".</a:t>
                      </a:r>
                      <a:r>
                        <a:rPr lang="en-US" sz="1600" dirty="0" err="1">
                          <a:solidFill>
                            <a:srgbClr val="DD1144"/>
                          </a:solidFill>
                          <a:effectLst/>
                          <a:latin typeface="inherit"/>
                        </a:rPr>
                        <a:t>MainActivity</a:t>
                      </a:r>
                      <a:r>
                        <a:rPr lang="en-US" sz="1600" dirty="0">
                          <a:solidFill>
                            <a:srgbClr val="DD1144"/>
                          </a:solidFill>
                          <a:effectLst/>
                          <a:latin typeface="inherit"/>
                        </a:rPr>
                        <a:t>"</a:t>
                      </a:r>
                      <a:r>
                        <a:rPr lang="en-US" sz="1600" dirty="0">
                          <a:solidFill>
                            <a:srgbClr val="006FE0"/>
                          </a:solidFill>
                          <a:effectLst/>
                          <a:latin typeface="inherit"/>
                        </a:rPr>
                        <a:t>&gt;</a:t>
                      </a:r>
                      <a:endParaRPr lang="en-US" sz="1600" dirty="0">
                        <a:solidFill>
                          <a:srgbClr val="000000"/>
                        </a:solidFill>
                        <a:effectLst/>
                        <a:latin typeface="inherit"/>
                      </a:endParaRPr>
                    </a:p>
                    <a:p>
                      <a:pPr algn="l" fontAlgn="t"/>
                      <a:r>
                        <a:rPr lang="en-US" sz="1600" dirty="0">
                          <a:solidFill>
                            <a:srgbClr val="000000"/>
                          </a:solidFill>
                          <a:effectLst/>
                          <a:latin typeface="inherit"/>
                        </a:rPr>
                        <a:t> </a:t>
                      </a:r>
                    </a:p>
                    <a:p>
                      <a:pPr algn="l" fontAlgn="t"/>
                      <a:r>
                        <a:rPr lang="en-US" sz="1600" dirty="0">
                          <a:solidFill>
                            <a:srgbClr val="000000"/>
                          </a:solidFill>
                          <a:effectLst/>
                          <a:latin typeface="inherit"/>
                        </a:rPr>
                        <a:t> </a:t>
                      </a:r>
                    </a:p>
                    <a:p>
                      <a:pPr algn="l" fontAlgn="t"/>
                      <a:r>
                        <a:rPr lang="en-US" sz="1600" dirty="0">
                          <a:solidFill>
                            <a:srgbClr val="006FE0"/>
                          </a:solidFill>
                          <a:effectLst/>
                          <a:latin typeface="inherit"/>
                        </a:rPr>
                        <a:t>        &lt;</a:t>
                      </a:r>
                      <a:r>
                        <a:rPr lang="en-US" sz="1600" dirty="0">
                          <a:solidFill>
                            <a:srgbClr val="008080"/>
                          </a:solidFill>
                          <a:effectLst/>
                          <a:latin typeface="inherit"/>
                        </a:rPr>
                        <a:t>Button</a:t>
                      </a:r>
                      <a:endParaRPr lang="en-US" sz="1600" dirty="0">
                        <a:solidFill>
                          <a:srgbClr val="000000"/>
                        </a:solidFill>
                        <a:effectLst/>
                        <a:latin typeface="inherit"/>
                      </a:endParaRPr>
                    </a:p>
                    <a:p>
                      <a:pPr algn="l" fontAlgn="t"/>
                      <a:r>
                        <a:rPr lang="en-US" sz="1600" dirty="0">
                          <a:solidFill>
                            <a:srgbClr val="008080"/>
                          </a:solidFill>
                          <a:effectLst/>
                          <a:latin typeface="inherit"/>
                        </a:rPr>
                        <a:t>            </a:t>
                      </a:r>
                      <a:r>
                        <a:rPr lang="en-US" sz="1600" dirty="0" err="1">
                          <a:solidFill>
                            <a:srgbClr val="002D7A"/>
                          </a:solidFill>
                          <a:effectLst/>
                          <a:latin typeface="inherit"/>
                        </a:rPr>
                        <a:t>android</a:t>
                      </a:r>
                      <a:r>
                        <a:rPr lang="en-US" sz="1600" dirty="0" err="1">
                          <a:solidFill>
                            <a:srgbClr val="006FE0"/>
                          </a:solidFill>
                          <a:effectLst/>
                          <a:latin typeface="inherit"/>
                        </a:rPr>
                        <a:t>:</a:t>
                      </a:r>
                      <a:r>
                        <a:rPr lang="en-US" sz="1600" dirty="0" err="1">
                          <a:solidFill>
                            <a:srgbClr val="002D7A"/>
                          </a:solidFill>
                          <a:effectLst/>
                          <a:latin typeface="inherit"/>
                        </a:rPr>
                        <a:t>id</a:t>
                      </a:r>
                      <a:r>
                        <a:rPr lang="en-US" sz="1600" dirty="0">
                          <a:solidFill>
                            <a:srgbClr val="006FE0"/>
                          </a:solidFill>
                          <a:effectLst/>
                          <a:latin typeface="inherit"/>
                        </a:rPr>
                        <a:t>=</a:t>
                      </a:r>
                      <a:r>
                        <a:rPr lang="en-US" sz="1600" dirty="0">
                          <a:solidFill>
                            <a:srgbClr val="DD1144"/>
                          </a:solidFill>
                          <a:effectLst/>
                          <a:latin typeface="inherit"/>
                        </a:rPr>
                        <a:t>"@+id/button"</a:t>
                      </a:r>
                      <a:endParaRPr lang="en-US" sz="1600" dirty="0">
                        <a:solidFill>
                          <a:srgbClr val="000000"/>
                        </a:solidFill>
                        <a:effectLst/>
                        <a:latin typeface="inherit"/>
                      </a:endParaRPr>
                    </a:p>
                    <a:p>
                      <a:pPr algn="l" fontAlgn="t"/>
                      <a:r>
                        <a:rPr lang="en-US" sz="1600" dirty="0">
                          <a:solidFill>
                            <a:srgbClr val="006FE0"/>
                          </a:solidFill>
                          <a:effectLst/>
                          <a:latin typeface="inherit"/>
                        </a:rPr>
                        <a:t>            </a:t>
                      </a:r>
                      <a:r>
                        <a:rPr lang="en-US" sz="1600" dirty="0" err="1">
                          <a:solidFill>
                            <a:srgbClr val="002D7A"/>
                          </a:solidFill>
                          <a:effectLst/>
                          <a:latin typeface="inherit"/>
                        </a:rPr>
                        <a:t>android</a:t>
                      </a:r>
                      <a:r>
                        <a:rPr lang="en-US" sz="1600" dirty="0" err="1">
                          <a:solidFill>
                            <a:srgbClr val="006FE0"/>
                          </a:solidFill>
                          <a:effectLst/>
                          <a:latin typeface="inherit"/>
                        </a:rPr>
                        <a:t>:</a:t>
                      </a:r>
                      <a:r>
                        <a:rPr lang="en-US" sz="1600" dirty="0" err="1">
                          <a:solidFill>
                            <a:srgbClr val="002D7A"/>
                          </a:solidFill>
                          <a:effectLst/>
                          <a:latin typeface="inherit"/>
                        </a:rPr>
                        <a:t>layout_width</a:t>
                      </a:r>
                      <a:r>
                        <a:rPr lang="en-US" sz="1600" dirty="0">
                          <a:solidFill>
                            <a:srgbClr val="006FE0"/>
                          </a:solidFill>
                          <a:effectLst/>
                          <a:latin typeface="inherit"/>
                        </a:rPr>
                        <a:t>=</a:t>
                      </a:r>
                      <a:r>
                        <a:rPr lang="en-US" sz="1600" dirty="0">
                          <a:solidFill>
                            <a:srgbClr val="DD1144"/>
                          </a:solidFill>
                          <a:effectLst/>
                          <a:latin typeface="inherit"/>
                        </a:rPr>
                        <a:t>"</a:t>
                      </a:r>
                      <a:r>
                        <a:rPr lang="en-US" sz="1600" dirty="0" err="1">
                          <a:solidFill>
                            <a:srgbClr val="DD1144"/>
                          </a:solidFill>
                          <a:effectLst/>
                          <a:latin typeface="inherit"/>
                        </a:rPr>
                        <a:t>wrap_content</a:t>
                      </a:r>
                      <a:r>
                        <a:rPr lang="en-US" sz="1600" dirty="0">
                          <a:solidFill>
                            <a:srgbClr val="DD1144"/>
                          </a:solidFill>
                          <a:effectLst/>
                          <a:latin typeface="inherit"/>
                        </a:rPr>
                        <a:t>"</a:t>
                      </a:r>
                      <a:endParaRPr lang="en-US" sz="1600" dirty="0">
                        <a:solidFill>
                          <a:srgbClr val="000000"/>
                        </a:solidFill>
                        <a:effectLst/>
                        <a:latin typeface="inherit"/>
                      </a:endParaRPr>
                    </a:p>
                    <a:p>
                      <a:pPr algn="l" fontAlgn="t"/>
                      <a:r>
                        <a:rPr lang="en-US" sz="1600" dirty="0">
                          <a:solidFill>
                            <a:srgbClr val="006FE0"/>
                          </a:solidFill>
                          <a:effectLst/>
                          <a:latin typeface="inherit"/>
                        </a:rPr>
                        <a:t>            </a:t>
                      </a:r>
                      <a:r>
                        <a:rPr lang="en-US" sz="1600" dirty="0" err="1">
                          <a:solidFill>
                            <a:srgbClr val="002D7A"/>
                          </a:solidFill>
                          <a:effectLst/>
                          <a:latin typeface="inherit"/>
                        </a:rPr>
                        <a:t>android</a:t>
                      </a:r>
                      <a:r>
                        <a:rPr lang="en-US" sz="1600" dirty="0" err="1">
                          <a:solidFill>
                            <a:srgbClr val="006FE0"/>
                          </a:solidFill>
                          <a:effectLst/>
                          <a:latin typeface="inherit"/>
                        </a:rPr>
                        <a:t>:</a:t>
                      </a:r>
                      <a:r>
                        <a:rPr lang="en-US" sz="1600" dirty="0" err="1">
                          <a:solidFill>
                            <a:srgbClr val="002D7A"/>
                          </a:solidFill>
                          <a:effectLst/>
                          <a:latin typeface="inherit"/>
                        </a:rPr>
                        <a:t>layout_height</a:t>
                      </a:r>
                      <a:r>
                        <a:rPr lang="en-US" sz="1600" dirty="0">
                          <a:solidFill>
                            <a:srgbClr val="006FE0"/>
                          </a:solidFill>
                          <a:effectLst/>
                          <a:latin typeface="inherit"/>
                        </a:rPr>
                        <a:t>=</a:t>
                      </a:r>
                      <a:r>
                        <a:rPr lang="en-US" sz="1600" dirty="0">
                          <a:solidFill>
                            <a:srgbClr val="DD1144"/>
                          </a:solidFill>
                          <a:effectLst/>
                          <a:latin typeface="inherit"/>
                        </a:rPr>
                        <a:t>"</a:t>
                      </a:r>
                      <a:r>
                        <a:rPr lang="en-US" sz="1600" dirty="0" err="1">
                          <a:solidFill>
                            <a:srgbClr val="DD1144"/>
                          </a:solidFill>
                          <a:effectLst/>
                          <a:latin typeface="inherit"/>
                        </a:rPr>
                        <a:t>wrap_content</a:t>
                      </a:r>
                      <a:r>
                        <a:rPr lang="en-US" sz="1600" dirty="0">
                          <a:solidFill>
                            <a:srgbClr val="DD1144"/>
                          </a:solidFill>
                          <a:effectLst/>
                          <a:latin typeface="inherit"/>
                        </a:rPr>
                        <a:t>"</a:t>
                      </a:r>
                      <a:endParaRPr lang="en-US" sz="1600" dirty="0">
                        <a:solidFill>
                          <a:srgbClr val="000000"/>
                        </a:solidFill>
                        <a:effectLst/>
                        <a:latin typeface="inherit"/>
                      </a:endParaRPr>
                    </a:p>
                    <a:p>
                      <a:pPr algn="l" fontAlgn="t"/>
                      <a:r>
                        <a:rPr lang="en-US" sz="1600" dirty="0">
                          <a:solidFill>
                            <a:srgbClr val="006FE0"/>
                          </a:solidFill>
                          <a:effectLst/>
                          <a:latin typeface="inherit"/>
                        </a:rPr>
                        <a:t>            </a:t>
                      </a:r>
                      <a:r>
                        <a:rPr lang="en-US" sz="1600" dirty="0" err="1">
                          <a:solidFill>
                            <a:srgbClr val="002D7A"/>
                          </a:solidFill>
                          <a:effectLst/>
                          <a:latin typeface="inherit"/>
                        </a:rPr>
                        <a:t>android</a:t>
                      </a:r>
                      <a:r>
                        <a:rPr lang="en-US" sz="1600" dirty="0" err="1">
                          <a:solidFill>
                            <a:srgbClr val="006FE0"/>
                          </a:solidFill>
                          <a:effectLst/>
                          <a:latin typeface="inherit"/>
                        </a:rPr>
                        <a:t>:</a:t>
                      </a:r>
                      <a:r>
                        <a:rPr lang="en-US" sz="1600" dirty="0" err="1">
                          <a:solidFill>
                            <a:srgbClr val="002D7A"/>
                          </a:solidFill>
                          <a:effectLst/>
                          <a:latin typeface="inherit"/>
                        </a:rPr>
                        <a:t>text</a:t>
                      </a:r>
                      <a:r>
                        <a:rPr lang="en-US" sz="1600" dirty="0">
                          <a:solidFill>
                            <a:srgbClr val="006FE0"/>
                          </a:solidFill>
                          <a:effectLst/>
                          <a:latin typeface="inherit"/>
                        </a:rPr>
                        <a:t>=</a:t>
                      </a:r>
                      <a:r>
                        <a:rPr lang="en-US" sz="1600" dirty="0">
                          <a:solidFill>
                            <a:srgbClr val="DD1144"/>
                          </a:solidFill>
                          <a:effectLst/>
                          <a:latin typeface="inherit"/>
                        </a:rPr>
                        <a:t>"This is a button"</a:t>
                      </a:r>
                      <a:r>
                        <a:rPr lang="en-US" sz="1600" dirty="0">
                          <a:solidFill>
                            <a:srgbClr val="006FE0"/>
                          </a:solidFill>
                          <a:effectLst/>
                          <a:latin typeface="inherit"/>
                        </a:rPr>
                        <a:t> /&gt;</a:t>
                      </a:r>
                      <a:endParaRPr lang="en-US" sz="1600" dirty="0">
                        <a:solidFill>
                          <a:srgbClr val="000000"/>
                        </a:solidFill>
                        <a:effectLst/>
                        <a:latin typeface="inherit"/>
                      </a:endParaRPr>
                    </a:p>
                    <a:p>
                      <a:pPr algn="l" fontAlgn="t"/>
                      <a:r>
                        <a:rPr lang="en-US" sz="1600" dirty="0">
                          <a:solidFill>
                            <a:srgbClr val="000000"/>
                          </a:solidFill>
                          <a:effectLst/>
                          <a:latin typeface="inherit"/>
                        </a:rPr>
                        <a:t> </a:t>
                      </a:r>
                    </a:p>
                    <a:p>
                      <a:pPr algn="l" fontAlgn="t"/>
                      <a:r>
                        <a:rPr lang="en-US" sz="1600" dirty="0">
                          <a:solidFill>
                            <a:srgbClr val="006FE0"/>
                          </a:solidFill>
                          <a:effectLst/>
                          <a:latin typeface="inherit"/>
                        </a:rPr>
                        <a:t>        &lt;</a:t>
                      </a:r>
                      <a:r>
                        <a:rPr lang="en-US" sz="1600" dirty="0" err="1">
                          <a:solidFill>
                            <a:srgbClr val="008080"/>
                          </a:solidFill>
                          <a:effectLst/>
                          <a:latin typeface="inherit"/>
                        </a:rPr>
                        <a:t>EditText</a:t>
                      </a:r>
                      <a:endParaRPr lang="en-US" sz="1600" dirty="0">
                        <a:solidFill>
                          <a:srgbClr val="000000"/>
                        </a:solidFill>
                        <a:effectLst/>
                        <a:latin typeface="inherit"/>
                      </a:endParaRPr>
                    </a:p>
                    <a:p>
                      <a:pPr algn="l" fontAlgn="t"/>
                      <a:r>
                        <a:rPr lang="en-US" sz="1600" dirty="0">
                          <a:solidFill>
                            <a:srgbClr val="008080"/>
                          </a:solidFill>
                          <a:effectLst/>
                          <a:latin typeface="inherit"/>
                        </a:rPr>
                        <a:t>            </a:t>
                      </a:r>
                      <a:r>
                        <a:rPr lang="en-US" sz="1600" dirty="0" err="1">
                          <a:solidFill>
                            <a:srgbClr val="002D7A"/>
                          </a:solidFill>
                          <a:effectLst/>
                          <a:latin typeface="inherit"/>
                        </a:rPr>
                        <a:t>android</a:t>
                      </a:r>
                      <a:r>
                        <a:rPr lang="en-US" sz="1600" dirty="0" err="1">
                          <a:solidFill>
                            <a:srgbClr val="006FE0"/>
                          </a:solidFill>
                          <a:effectLst/>
                          <a:latin typeface="inherit"/>
                        </a:rPr>
                        <a:t>:</a:t>
                      </a:r>
                      <a:r>
                        <a:rPr lang="en-US" sz="1600" dirty="0" err="1">
                          <a:solidFill>
                            <a:srgbClr val="002D7A"/>
                          </a:solidFill>
                          <a:effectLst/>
                          <a:latin typeface="inherit"/>
                        </a:rPr>
                        <a:t>id</a:t>
                      </a:r>
                      <a:r>
                        <a:rPr lang="en-US" sz="1600" dirty="0">
                          <a:solidFill>
                            <a:srgbClr val="006FE0"/>
                          </a:solidFill>
                          <a:effectLst/>
                          <a:latin typeface="inherit"/>
                        </a:rPr>
                        <a:t>=</a:t>
                      </a:r>
                      <a:r>
                        <a:rPr lang="en-US" sz="1600" dirty="0">
                          <a:solidFill>
                            <a:srgbClr val="DD1144"/>
                          </a:solidFill>
                          <a:effectLst/>
                          <a:latin typeface="inherit"/>
                        </a:rPr>
                        <a:t>"@+id/</a:t>
                      </a:r>
                      <a:r>
                        <a:rPr lang="en-US" sz="1600" dirty="0" err="1">
                          <a:solidFill>
                            <a:srgbClr val="DD1144"/>
                          </a:solidFill>
                          <a:effectLst/>
                          <a:latin typeface="inherit"/>
                        </a:rPr>
                        <a:t>editText</a:t>
                      </a:r>
                      <a:r>
                        <a:rPr lang="en-US" sz="1600" dirty="0">
                          <a:solidFill>
                            <a:srgbClr val="DD1144"/>
                          </a:solidFill>
                          <a:effectLst/>
                          <a:latin typeface="inherit"/>
                        </a:rPr>
                        <a:t>"</a:t>
                      </a:r>
                      <a:endParaRPr lang="en-US" sz="1600" dirty="0">
                        <a:solidFill>
                          <a:srgbClr val="000000"/>
                        </a:solidFill>
                        <a:effectLst/>
                        <a:latin typeface="inherit"/>
                      </a:endParaRPr>
                    </a:p>
                    <a:p>
                      <a:pPr algn="l" fontAlgn="t"/>
                      <a:r>
                        <a:rPr lang="en-US" sz="1600" dirty="0">
                          <a:solidFill>
                            <a:srgbClr val="006FE0"/>
                          </a:solidFill>
                          <a:effectLst/>
                          <a:latin typeface="inherit"/>
                        </a:rPr>
                        <a:t>            </a:t>
                      </a:r>
                      <a:r>
                        <a:rPr lang="en-US" sz="1600" dirty="0" err="1">
                          <a:solidFill>
                            <a:srgbClr val="002D7A"/>
                          </a:solidFill>
                          <a:effectLst/>
                          <a:latin typeface="inherit"/>
                        </a:rPr>
                        <a:t>android</a:t>
                      </a:r>
                      <a:r>
                        <a:rPr lang="en-US" sz="1600" dirty="0" err="1">
                          <a:solidFill>
                            <a:srgbClr val="006FE0"/>
                          </a:solidFill>
                          <a:effectLst/>
                          <a:latin typeface="inherit"/>
                        </a:rPr>
                        <a:t>:</a:t>
                      </a:r>
                      <a:r>
                        <a:rPr lang="en-US" sz="1600" dirty="0" err="1">
                          <a:solidFill>
                            <a:srgbClr val="002D7A"/>
                          </a:solidFill>
                          <a:effectLst/>
                          <a:latin typeface="inherit"/>
                        </a:rPr>
                        <a:t>layout_width</a:t>
                      </a:r>
                      <a:r>
                        <a:rPr lang="en-US" sz="1600" dirty="0">
                          <a:solidFill>
                            <a:srgbClr val="006FE0"/>
                          </a:solidFill>
                          <a:effectLst/>
                          <a:latin typeface="inherit"/>
                        </a:rPr>
                        <a:t>=</a:t>
                      </a:r>
                      <a:r>
                        <a:rPr lang="en-US" sz="1600" dirty="0">
                          <a:solidFill>
                            <a:srgbClr val="DD1144"/>
                          </a:solidFill>
                          <a:effectLst/>
                          <a:latin typeface="inherit"/>
                        </a:rPr>
                        <a:t>"</a:t>
                      </a:r>
                      <a:r>
                        <a:rPr lang="en-US" sz="1600" dirty="0" err="1">
                          <a:solidFill>
                            <a:srgbClr val="DD1144"/>
                          </a:solidFill>
                          <a:effectLst/>
                          <a:latin typeface="inherit"/>
                        </a:rPr>
                        <a:t>match_parent</a:t>
                      </a:r>
                      <a:r>
                        <a:rPr lang="en-US" sz="1600" dirty="0">
                          <a:solidFill>
                            <a:srgbClr val="DD1144"/>
                          </a:solidFill>
                          <a:effectLst/>
                          <a:latin typeface="inherit"/>
                        </a:rPr>
                        <a:t>"</a:t>
                      </a:r>
                      <a:endParaRPr lang="en-US" sz="1600" dirty="0">
                        <a:solidFill>
                          <a:srgbClr val="000000"/>
                        </a:solidFill>
                        <a:effectLst/>
                        <a:latin typeface="inherit"/>
                      </a:endParaRPr>
                    </a:p>
                    <a:p>
                      <a:pPr algn="l" fontAlgn="t"/>
                      <a:r>
                        <a:rPr lang="en-US" sz="1600" dirty="0">
                          <a:solidFill>
                            <a:srgbClr val="006FE0"/>
                          </a:solidFill>
                          <a:effectLst/>
                          <a:latin typeface="inherit"/>
                        </a:rPr>
                        <a:t>            </a:t>
                      </a:r>
                      <a:r>
                        <a:rPr lang="en-US" sz="1600" dirty="0" err="1">
                          <a:solidFill>
                            <a:srgbClr val="002D7A"/>
                          </a:solidFill>
                          <a:effectLst/>
                          <a:latin typeface="inherit"/>
                        </a:rPr>
                        <a:t>android</a:t>
                      </a:r>
                      <a:r>
                        <a:rPr lang="en-US" sz="1600" dirty="0" err="1">
                          <a:solidFill>
                            <a:srgbClr val="006FE0"/>
                          </a:solidFill>
                          <a:effectLst/>
                          <a:latin typeface="inherit"/>
                        </a:rPr>
                        <a:t>:</a:t>
                      </a:r>
                      <a:r>
                        <a:rPr lang="en-US" sz="1600" dirty="0" err="1">
                          <a:solidFill>
                            <a:srgbClr val="002D7A"/>
                          </a:solidFill>
                          <a:effectLst/>
                          <a:latin typeface="inherit"/>
                        </a:rPr>
                        <a:t>layout_height</a:t>
                      </a:r>
                      <a:r>
                        <a:rPr lang="en-US" sz="1600" dirty="0">
                          <a:solidFill>
                            <a:srgbClr val="006FE0"/>
                          </a:solidFill>
                          <a:effectLst/>
                          <a:latin typeface="inherit"/>
                        </a:rPr>
                        <a:t>=</a:t>
                      </a:r>
                      <a:r>
                        <a:rPr lang="en-US" sz="1600" dirty="0">
                          <a:solidFill>
                            <a:srgbClr val="DD1144"/>
                          </a:solidFill>
                          <a:effectLst/>
                          <a:latin typeface="inherit"/>
                        </a:rPr>
                        <a:t>"</a:t>
                      </a:r>
                      <a:r>
                        <a:rPr lang="en-US" sz="1600" dirty="0" err="1">
                          <a:solidFill>
                            <a:srgbClr val="DD1144"/>
                          </a:solidFill>
                          <a:effectLst/>
                          <a:latin typeface="inherit"/>
                        </a:rPr>
                        <a:t>wrap_content</a:t>
                      </a:r>
                      <a:r>
                        <a:rPr lang="en-US" sz="1600" dirty="0">
                          <a:solidFill>
                            <a:srgbClr val="DD1144"/>
                          </a:solidFill>
                          <a:effectLst/>
                          <a:latin typeface="inherit"/>
                        </a:rPr>
                        <a:t>"</a:t>
                      </a:r>
                      <a:r>
                        <a:rPr lang="en-US" sz="1600" dirty="0">
                          <a:solidFill>
                            <a:srgbClr val="006FE0"/>
                          </a:solidFill>
                          <a:effectLst/>
                          <a:latin typeface="inherit"/>
                        </a:rPr>
                        <a:t> /&gt;</a:t>
                      </a:r>
                      <a:endParaRPr lang="en-US" sz="1600" dirty="0">
                        <a:solidFill>
                          <a:srgbClr val="000000"/>
                        </a:solidFill>
                        <a:effectLst/>
                        <a:latin typeface="inherit"/>
                      </a:endParaRPr>
                    </a:p>
                    <a:p>
                      <a:pPr algn="l" fontAlgn="t"/>
                      <a:r>
                        <a:rPr lang="en-US" sz="1600" dirty="0">
                          <a:solidFill>
                            <a:srgbClr val="000000"/>
                          </a:solidFill>
                          <a:effectLst/>
                          <a:latin typeface="inherit"/>
                        </a:rPr>
                        <a:t> </a:t>
                      </a:r>
                    </a:p>
                    <a:p>
                      <a:pPr algn="l" fontAlgn="t"/>
                      <a:r>
                        <a:rPr lang="en-US" sz="1600" dirty="0">
                          <a:solidFill>
                            <a:srgbClr val="006FE0"/>
                          </a:solidFill>
                          <a:effectLst/>
                          <a:latin typeface="inherit"/>
                        </a:rPr>
                        <a:t>&lt;/</a:t>
                      </a:r>
                      <a:r>
                        <a:rPr lang="en-US" sz="1600" dirty="0" err="1">
                          <a:solidFill>
                            <a:srgbClr val="002D7A"/>
                          </a:solidFill>
                          <a:effectLst/>
                          <a:latin typeface="inherit"/>
                        </a:rPr>
                        <a:t>LinearLayout</a:t>
                      </a:r>
                      <a:r>
                        <a:rPr lang="en-US" sz="1600" dirty="0">
                          <a:solidFill>
                            <a:srgbClr val="006FE0"/>
                          </a:solidFill>
                          <a:effectLst/>
                          <a:latin typeface="inherit"/>
                        </a:rPr>
                        <a:t>&gt;</a:t>
                      </a:r>
                      <a:endParaRPr lang="en-US" sz="1600" dirty="0">
                        <a:solidFill>
                          <a:srgbClr val="000000"/>
                        </a:solidFill>
                        <a:effectLst/>
                        <a:latin typeface="inherit"/>
                      </a:endParaRPr>
                    </a:p>
                  </a:txBody>
                  <a:tcPr marL="45260" marR="45260" marT="22630" marB="22630">
                    <a:lnL>
                      <a:noFill/>
                    </a:lnL>
                    <a:lnR>
                      <a:noFill/>
                    </a:lnR>
                    <a:lnT>
                      <a:noFill/>
                    </a:lnT>
                    <a:lnB>
                      <a:noFill/>
                    </a:lnB>
                  </a:tcPr>
                </a:tc>
              </a:tr>
            </a:tbl>
          </a:graphicData>
        </a:graphic>
      </p:graphicFrame>
      <p:sp>
        <p:nvSpPr>
          <p:cNvPr id="5" name="Rectangle 1"/>
          <p:cNvSpPr>
            <a:spLocks noChangeArrowheads="1"/>
          </p:cNvSpPr>
          <p:nvPr/>
        </p:nvSpPr>
        <p:spPr bwMode="auto">
          <a:xfrm>
            <a:off x="2587625" y="1577975"/>
            <a:ext cx="5402263" cy="0"/>
          </a:xfrm>
          <a:prstGeom prst="rect">
            <a:avLst/>
          </a:prstGeom>
          <a:solidFill>
            <a:srgbClr val="EEEEEE"/>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800" b="0" i="0" u="none" strike="noStrike" cap="none" normalizeH="0" baseline="0" smtClean="0">
                <a:ln>
                  <a:noFill/>
                </a:ln>
                <a:solidFill>
                  <a:srgbClr val="666666"/>
                </a:solidFill>
                <a:effectLst/>
                <a:latin typeface="inherit"/>
                <a:cs typeface="Arial" pitchFamily="34" charset="0"/>
              </a:rPr>
              <a:t>ndroid app development tutorial</a:t>
            </a:r>
            <a:endParaRPr kumimoji="0" lang="en-US" sz="1000" b="0" i="0" u="none" strike="noStrike" cap="none" normalizeH="0" baseline="0" smtClean="0">
              <a:ln>
                <a:noFill/>
              </a:ln>
              <a:solidFill>
                <a:srgbClr val="333333"/>
              </a:solidFill>
              <a:effectLst/>
              <a:latin typeface="Monaco"/>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6" name="Control 2"/>
          <p:cNvSpPr>
            <a:spLocks noChangeArrowheads="1" noChangeShapeType="1"/>
          </p:cNvSpPr>
          <p:nvPr/>
        </p:nvSpPr>
        <p:spPr bwMode="auto">
          <a:xfrm>
            <a:off x="2587625" y="1577975"/>
            <a:ext cx="914400" cy="9144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endParaRPr lang="en-US"/>
          </a:p>
        </p:txBody>
      </p:sp>
    </p:spTree>
    <p:extLst>
      <p:ext uri="{BB962C8B-B14F-4D97-AF65-F5344CB8AC3E}">
        <p14:creationId xmlns:p14="http://schemas.microsoft.com/office/powerpoint/2010/main" val="503754971"/>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normAutofit/>
          </a:bodyPr>
          <a:lstStyle/>
          <a:p>
            <a:r>
              <a:rPr lang="en-US" sz="3200" dirty="0"/>
              <a:t>Now if you will switch to the design view you will see something like this</a:t>
            </a:r>
          </a:p>
        </p:txBody>
      </p:sp>
      <p:pic>
        <p:nvPicPr>
          <p:cNvPr id="32770" name="Picture 2" descr="C:\Users\LENOVO\Desktop\android-app-development-tutorial.png"/>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057400" y="1295401"/>
            <a:ext cx="4800600" cy="4406342"/>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3"/>
          <p:cNvSpPr/>
          <p:nvPr/>
        </p:nvSpPr>
        <p:spPr>
          <a:xfrm>
            <a:off x="-20782" y="5701743"/>
            <a:ext cx="9164782" cy="1200329"/>
          </a:xfrm>
          <a:prstGeom prst="rect">
            <a:avLst/>
          </a:prstGeom>
        </p:spPr>
        <p:txBody>
          <a:bodyPr wrap="square">
            <a:spAutoFit/>
          </a:bodyPr>
          <a:lstStyle/>
          <a:p>
            <a:r>
              <a:rPr lang="en-US" sz="2400" dirty="0"/>
              <a:t>So as you can see we have our </a:t>
            </a:r>
            <a:r>
              <a:rPr lang="en-US" sz="2400" b="1" dirty="0"/>
              <a:t>Button</a:t>
            </a:r>
            <a:r>
              <a:rPr lang="en-US" sz="2400" dirty="0"/>
              <a:t> and </a:t>
            </a:r>
            <a:r>
              <a:rPr lang="en-US" sz="2400" b="1" dirty="0" err="1"/>
              <a:t>EditText</a:t>
            </a:r>
            <a:r>
              <a:rPr lang="en-US" sz="2400" b="1" dirty="0"/>
              <a:t>. </a:t>
            </a:r>
            <a:endParaRPr lang="en-US" sz="2400" dirty="0"/>
          </a:p>
          <a:p>
            <a:r>
              <a:rPr lang="en-US" sz="2400" dirty="0"/>
              <a:t>We could have done the same thing by simple drag and drop using the palette</a:t>
            </a:r>
          </a:p>
        </p:txBody>
      </p:sp>
    </p:spTree>
    <p:extLst>
      <p:ext uri="{BB962C8B-B14F-4D97-AF65-F5344CB8AC3E}">
        <p14:creationId xmlns:p14="http://schemas.microsoft.com/office/powerpoint/2010/main" val="213470738"/>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3794" name="Picture 2" descr="C:\Users\LENOVO\Desktop\android-app-development-tutorial1.png"/>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0" y="0"/>
            <a:ext cx="9143999" cy="6781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24922498"/>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Moving on to Java Coding</a:t>
            </a:r>
            <a:br>
              <a:rPr lang="en-US" dirty="0"/>
            </a:br>
            <a:endParaRPr lang="en-US" dirty="0"/>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13027408"/>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Open </a:t>
            </a:r>
            <a:r>
              <a:rPr lang="en-US" b="1" dirty="0"/>
              <a:t>MainActivity.java</a:t>
            </a:r>
            <a:endParaRPr lang="en-US" dirty="0"/>
          </a:p>
        </p:txBody>
      </p:sp>
      <p:pic>
        <p:nvPicPr>
          <p:cNvPr id="1026" name="Picture 2" descr="C:\Users\LENOVO\Desktop\MainActivity.java_.png"/>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685800" y="1371600"/>
            <a:ext cx="7924800" cy="5257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86602323"/>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r>
            <a:br>
              <a:rPr lang="en-US" dirty="0" smtClean="0"/>
            </a:br>
            <a:r>
              <a:rPr lang="en-US" dirty="0"/>
              <a:t/>
            </a:r>
            <a:br>
              <a:rPr lang="en-US" dirty="0"/>
            </a:br>
            <a:endParaRPr lang="en-US" dirty="0"/>
          </a:p>
        </p:txBody>
      </p:sp>
      <p:sp>
        <p:nvSpPr>
          <p:cNvPr id="13" name="Rectangle 7"/>
          <p:cNvSpPr>
            <a:spLocks noChangeArrowheads="1"/>
          </p:cNvSpPr>
          <p:nvPr/>
        </p:nvSpPr>
        <p:spPr bwMode="auto">
          <a:xfrm>
            <a:off x="3627438" y="1323201"/>
            <a:ext cx="1701300" cy="553998"/>
          </a:xfrm>
          <a:prstGeom prst="rect">
            <a:avLst/>
          </a:prstGeom>
          <a:solidFill>
            <a:srgbClr val="EEEEEE"/>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b="0" i="0" u="none" strike="noStrike" cap="none" normalizeH="0" baseline="0" dirty="0" smtClean="0">
                <a:ln>
                  <a:noFill/>
                </a:ln>
                <a:solidFill>
                  <a:srgbClr val="666666"/>
                </a:solidFill>
                <a:effectLst/>
                <a:latin typeface="inherit"/>
                <a:cs typeface="Arial" pitchFamily="34" charset="0"/>
              </a:rPr>
              <a:t>MainActivity.java</a:t>
            </a:r>
            <a:endParaRPr kumimoji="0" lang="en-US" b="0" i="0" u="none" strike="noStrike" cap="none" normalizeH="0" baseline="0" dirty="0" smtClean="0">
              <a:ln>
                <a:noFill/>
              </a:ln>
              <a:solidFill>
                <a:srgbClr val="333333"/>
              </a:solidFill>
              <a:effectLst/>
              <a:latin typeface="Monaco"/>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4" name="Rectangle 8"/>
          <p:cNvSpPr>
            <a:spLocks noChangeArrowheads="1"/>
          </p:cNvSpPr>
          <p:nvPr/>
        </p:nvSpPr>
        <p:spPr bwMode="auto">
          <a:xfrm>
            <a:off x="3627438" y="1323201"/>
            <a:ext cx="487313" cy="553998"/>
          </a:xfrm>
          <a:prstGeom prst="rect">
            <a:avLst/>
          </a:prstGeom>
          <a:solidFill>
            <a:srgbClr val="EEEEEE"/>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b="0" i="0" u="none" strike="noStrike" cap="none" normalizeH="0" baseline="0" dirty="0" smtClean="0">
                <a:ln>
                  <a:noFill/>
                </a:ln>
                <a:solidFill>
                  <a:srgbClr val="666666"/>
                </a:solidFill>
                <a:effectLst/>
                <a:latin typeface="inherit"/>
                <a:cs typeface="Arial" pitchFamily="34" charset="0"/>
              </a:rPr>
              <a:t>Java</a:t>
            </a:r>
            <a:endParaRPr kumimoji="0" lang="en-US"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5" name="Control 9"/>
          <p:cNvSpPr>
            <a:spLocks noChangeArrowheads="1" noChangeShapeType="1"/>
          </p:cNvSpPr>
          <p:nvPr/>
        </p:nvSpPr>
        <p:spPr bwMode="auto">
          <a:xfrm>
            <a:off x="3627438" y="1600200"/>
            <a:ext cx="914400" cy="9144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endParaRPr lang="en-US"/>
          </a:p>
        </p:txBody>
      </p:sp>
      <p:sp>
        <p:nvSpPr>
          <p:cNvPr id="16" name="Content Placeholder 15"/>
          <p:cNvSpPr>
            <a:spLocks noGrp="1"/>
          </p:cNvSpPr>
          <p:nvPr>
            <p:ph idx="1"/>
          </p:nvPr>
        </p:nvSpPr>
        <p:spPr/>
        <p:txBody>
          <a:bodyPr/>
          <a:lstStyle/>
          <a:p>
            <a:pPr algn="ctr"/>
            <a:endParaRPr lang="en-US" dirty="0" smtClean="0"/>
          </a:p>
          <a:p>
            <a:pPr algn="ctr"/>
            <a:endParaRPr lang="en-US" dirty="0"/>
          </a:p>
          <a:p>
            <a:pPr algn="ctr"/>
            <a:endParaRPr lang="en-US" dirty="0" smtClean="0"/>
          </a:p>
          <a:p>
            <a:pPr marL="0" indent="0" algn="ctr">
              <a:buNone/>
            </a:pPr>
            <a:r>
              <a:rPr lang="en-US" dirty="0" smtClean="0"/>
              <a:t>After opening MainActivity.java you will see the following code</a:t>
            </a:r>
            <a:endParaRPr lang="en-US" dirty="0"/>
          </a:p>
        </p:txBody>
      </p:sp>
    </p:spTree>
    <p:extLst>
      <p:ext uri="{BB962C8B-B14F-4D97-AF65-F5344CB8AC3E}">
        <p14:creationId xmlns:p14="http://schemas.microsoft.com/office/powerpoint/2010/main" val="3915657336"/>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3892996400"/>
              </p:ext>
            </p:extLst>
          </p:nvPr>
        </p:nvGraphicFramePr>
        <p:xfrm>
          <a:off x="194975" y="152400"/>
          <a:ext cx="9029699" cy="6971846"/>
        </p:xfrm>
        <a:graphic>
          <a:graphicData uri="http://schemas.openxmlformats.org/drawingml/2006/table">
            <a:tbl>
              <a:tblPr/>
              <a:tblGrid>
                <a:gridCol w="335740"/>
                <a:gridCol w="8693959"/>
              </a:tblGrid>
              <a:tr h="6705600">
                <a:tc>
                  <a:txBody>
                    <a:bodyPr/>
                    <a:lstStyle/>
                    <a:p>
                      <a:pPr algn="r" fontAlgn="t"/>
                      <a:r>
                        <a:rPr lang="en-US" sz="400" dirty="0">
                          <a:solidFill>
                            <a:srgbClr val="AAAAAA"/>
                          </a:solidFill>
                          <a:effectLst/>
                          <a:latin typeface="inherit"/>
                        </a:rPr>
                        <a:t>1</a:t>
                      </a:r>
                    </a:p>
                    <a:p>
                      <a:pPr algn="r" fontAlgn="t"/>
                      <a:r>
                        <a:rPr lang="en-US" sz="400" dirty="0">
                          <a:solidFill>
                            <a:srgbClr val="AAAAAA"/>
                          </a:solidFill>
                          <a:effectLst/>
                          <a:latin typeface="inherit"/>
                        </a:rPr>
                        <a:t>2</a:t>
                      </a:r>
                    </a:p>
                    <a:p>
                      <a:pPr algn="r" fontAlgn="t"/>
                      <a:r>
                        <a:rPr lang="en-US" sz="400" dirty="0">
                          <a:solidFill>
                            <a:srgbClr val="AAAAAA"/>
                          </a:solidFill>
                          <a:effectLst/>
                          <a:latin typeface="inherit"/>
                        </a:rPr>
                        <a:t>3</a:t>
                      </a:r>
                    </a:p>
                    <a:p>
                      <a:pPr algn="r" fontAlgn="t"/>
                      <a:r>
                        <a:rPr lang="en-US" sz="400" dirty="0">
                          <a:solidFill>
                            <a:srgbClr val="AAAAAA"/>
                          </a:solidFill>
                          <a:effectLst/>
                          <a:latin typeface="inherit"/>
                        </a:rPr>
                        <a:t>4</a:t>
                      </a:r>
                    </a:p>
                    <a:p>
                      <a:pPr algn="r" fontAlgn="t"/>
                      <a:r>
                        <a:rPr lang="en-US" sz="400" dirty="0">
                          <a:solidFill>
                            <a:srgbClr val="AAAAAA"/>
                          </a:solidFill>
                          <a:effectLst/>
                          <a:latin typeface="inherit"/>
                        </a:rPr>
                        <a:t>5</a:t>
                      </a:r>
                    </a:p>
                    <a:p>
                      <a:pPr algn="r" fontAlgn="t"/>
                      <a:r>
                        <a:rPr lang="en-US" sz="400" dirty="0">
                          <a:solidFill>
                            <a:srgbClr val="AAAAAA"/>
                          </a:solidFill>
                          <a:effectLst/>
                          <a:latin typeface="inherit"/>
                        </a:rPr>
                        <a:t>6</a:t>
                      </a:r>
                    </a:p>
                    <a:p>
                      <a:pPr algn="r" fontAlgn="t"/>
                      <a:r>
                        <a:rPr lang="en-US" sz="400" dirty="0">
                          <a:solidFill>
                            <a:srgbClr val="AAAAAA"/>
                          </a:solidFill>
                          <a:effectLst/>
                          <a:latin typeface="inherit"/>
                        </a:rPr>
                        <a:t>7</a:t>
                      </a:r>
                    </a:p>
                    <a:p>
                      <a:pPr algn="r" fontAlgn="t"/>
                      <a:r>
                        <a:rPr lang="en-US" sz="400" dirty="0">
                          <a:solidFill>
                            <a:srgbClr val="AAAAAA"/>
                          </a:solidFill>
                          <a:effectLst/>
                          <a:latin typeface="inherit"/>
                        </a:rPr>
                        <a:t>8</a:t>
                      </a:r>
                    </a:p>
                    <a:p>
                      <a:pPr algn="r" fontAlgn="t"/>
                      <a:r>
                        <a:rPr lang="en-US" sz="400" dirty="0">
                          <a:solidFill>
                            <a:srgbClr val="AAAAAA"/>
                          </a:solidFill>
                          <a:effectLst/>
                          <a:latin typeface="inherit"/>
                        </a:rPr>
                        <a:t>9</a:t>
                      </a:r>
                    </a:p>
                    <a:p>
                      <a:pPr algn="r" fontAlgn="t"/>
                      <a:r>
                        <a:rPr lang="en-US" sz="400" dirty="0">
                          <a:solidFill>
                            <a:srgbClr val="AAAAAA"/>
                          </a:solidFill>
                          <a:effectLst/>
                          <a:latin typeface="inherit"/>
                        </a:rPr>
                        <a:t>10</a:t>
                      </a:r>
                    </a:p>
                    <a:p>
                      <a:pPr algn="r" fontAlgn="t"/>
                      <a:r>
                        <a:rPr lang="en-US" sz="400" dirty="0">
                          <a:solidFill>
                            <a:srgbClr val="AAAAAA"/>
                          </a:solidFill>
                          <a:effectLst/>
                          <a:latin typeface="inherit"/>
                        </a:rPr>
                        <a:t>11</a:t>
                      </a:r>
                    </a:p>
                    <a:p>
                      <a:pPr algn="r" fontAlgn="t"/>
                      <a:r>
                        <a:rPr lang="en-US" sz="400" dirty="0">
                          <a:solidFill>
                            <a:srgbClr val="AAAAAA"/>
                          </a:solidFill>
                          <a:effectLst/>
                          <a:latin typeface="inherit"/>
                        </a:rPr>
                        <a:t>12</a:t>
                      </a:r>
                    </a:p>
                    <a:p>
                      <a:pPr algn="r" fontAlgn="t"/>
                      <a:r>
                        <a:rPr lang="en-US" sz="400" dirty="0">
                          <a:solidFill>
                            <a:srgbClr val="AAAAAA"/>
                          </a:solidFill>
                          <a:effectLst/>
                          <a:latin typeface="inherit"/>
                        </a:rPr>
                        <a:t>13</a:t>
                      </a:r>
                    </a:p>
                    <a:p>
                      <a:pPr algn="r" fontAlgn="t"/>
                      <a:r>
                        <a:rPr lang="en-US" sz="400" dirty="0">
                          <a:solidFill>
                            <a:srgbClr val="AAAAAA"/>
                          </a:solidFill>
                          <a:effectLst/>
                          <a:latin typeface="inherit"/>
                        </a:rPr>
                        <a:t>14</a:t>
                      </a:r>
                    </a:p>
                    <a:p>
                      <a:pPr algn="r" fontAlgn="t"/>
                      <a:r>
                        <a:rPr lang="en-US" sz="400" dirty="0">
                          <a:solidFill>
                            <a:srgbClr val="AAAAAA"/>
                          </a:solidFill>
                          <a:effectLst/>
                          <a:latin typeface="inherit"/>
                        </a:rPr>
                        <a:t>15</a:t>
                      </a:r>
                    </a:p>
                    <a:p>
                      <a:pPr algn="r" fontAlgn="t"/>
                      <a:r>
                        <a:rPr lang="en-US" sz="400" dirty="0">
                          <a:solidFill>
                            <a:srgbClr val="AAAAAA"/>
                          </a:solidFill>
                          <a:effectLst/>
                          <a:latin typeface="inherit"/>
                        </a:rPr>
                        <a:t>16</a:t>
                      </a:r>
                    </a:p>
                    <a:p>
                      <a:pPr algn="r" fontAlgn="t"/>
                      <a:r>
                        <a:rPr lang="en-US" sz="400" dirty="0">
                          <a:solidFill>
                            <a:srgbClr val="AAAAAA"/>
                          </a:solidFill>
                          <a:effectLst/>
                          <a:latin typeface="inherit"/>
                        </a:rPr>
                        <a:t>17</a:t>
                      </a:r>
                    </a:p>
                    <a:p>
                      <a:pPr algn="r" fontAlgn="t"/>
                      <a:r>
                        <a:rPr lang="en-US" sz="400" dirty="0">
                          <a:solidFill>
                            <a:srgbClr val="AAAAAA"/>
                          </a:solidFill>
                          <a:effectLst/>
                          <a:latin typeface="inherit"/>
                        </a:rPr>
                        <a:t>18</a:t>
                      </a:r>
                    </a:p>
                    <a:p>
                      <a:pPr algn="r" fontAlgn="t"/>
                      <a:r>
                        <a:rPr lang="en-US" sz="400" dirty="0">
                          <a:solidFill>
                            <a:srgbClr val="AAAAAA"/>
                          </a:solidFill>
                          <a:effectLst/>
                          <a:latin typeface="inherit"/>
                        </a:rPr>
                        <a:t>19</a:t>
                      </a:r>
                    </a:p>
                    <a:p>
                      <a:pPr algn="r" fontAlgn="t"/>
                      <a:r>
                        <a:rPr lang="en-US" sz="400" dirty="0">
                          <a:solidFill>
                            <a:srgbClr val="AAAAAA"/>
                          </a:solidFill>
                          <a:effectLst/>
                          <a:latin typeface="inherit"/>
                        </a:rPr>
                        <a:t>20</a:t>
                      </a:r>
                    </a:p>
                    <a:p>
                      <a:pPr algn="r" fontAlgn="t"/>
                      <a:r>
                        <a:rPr lang="en-US" sz="400" dirty="0">
                          <a:solidFill>
                            <a:srgbClr val="AAAAAA"/>
                          </a:solidFill>
                          <a:effectLst/>
                          <a:latin typeface="inherit"/>
                        </a:rPr>
                        <a:t>21</a:t>
                      </a:r>
                    </a:p>
                    <a:p>
                      <a:pPr algn="r" fontAlgn="t"/>
                      <a:r>
                        <a:rPr lang="en-US" sz="400" dirty="0">
                          <a:solidFill>
                            <a:srgbClr val="AAAAAA"/>
                          </a:solidFill>
                          <a:effectLst/>
                          <a:latin typeface="inherit"/>
                        </a:rPr>
                        <a:t>22</a:t>
                      </a:r>
                    </a:p>
                    <a:p>
                      <a:pPr algn="r" fontAlgn="t"/>
                      <a:r>
                        <a:rPr lang="en-US" sz="400" dirty="0">
                          <a:solidFill>
                            <a:srgbClr val="AAAAAA"/>
                          </a:solidFill>
                          <a:effectLst/>
                          <a:latin typeface="inherit"/>
                        </a:rPr>
                        <a:t>23</a:t>
                      </a:r>
                    </a:p>
                    <a:p>
                      <a:pPr algn="r" fontAlgn="t"/>
                      <a:r>
                        <a:rPr lang="en-US" sz="400" dirty="0">
                          <a:solidFill>
                            <a:srgbClr val="AAAAAA"/>
                          </a:solidFill>
                          <a:effectLst/>
                          <a:latin typeface="inherit"/>
                        </a:rPr>
                        <a:t>24</a:t>
                      </a:r>
                    </a:p>
                    <a:p>
                      <a:pPr algn="r" fontAlgn="t"/>
                      <a:r>
                        <a:rPr lang="en-US" sz="400" dirty="0">
                          <a:solidFill>
                            <a:srgbClr val="AAAAAA"/>
                          </a:solidFill>
                          <a:effectLst/>
                          <a:latin typeface="inherit"/>
                        </a:rPr>
                        <a:t>25</a:t>
                      </a:r>
                    </a:p>
                    <a:p>
                      <a:pPr algn="r" fontAlgn="t"/>
                      <a:r>
                        <a:rPr lang="en-US" sz="400" dirty="0">
                          <a:solidFill>
                            <a:srgbClr val="AAAAAA"/>
                          </a:solidFill>
                          <a:effectLst/>
                          <a:latin typeface="inherit"/>
                        </a:rPr>
                        <a:t>26</a:t>
                      </a:r>
                    </a:p>
                    <a:p>
                      <a:pPr algn="r" fontAlgn="t"/>
                      <a:r>
                        <a:rPr lang="en-US" sz="400" dirty="0">
                          <a:solidFill>
                            <a:srgbClr val="AAAAAA"/>
                          </a:solidFill>
                          <a:effectLst/>
                          <a:latin typeface="inherit"/>
                        </a:rPr>
                        <a:t>27</a:t>
                      </a:r>
                    </a:p>
                    <a:p>
                      <a:pPr algn="r" fontAlgn="t"/>
                      <a:r>
                        <a:rPr lang="en-US" sz="400" dirty="0">
                          <a:solidFill>
                            <a:srgbClr val="AAAAAA"/>
                          </a:solidFill>
                          <a:effectLst/>
                          <a:latin typeface="inherit"/>
                        </a:rPr>
                        <a:t>28</a:t>
                      </a:r>
                    </a:p>
                    <a:p>
                      <a:pPr algn="r" fontAlgn="t"/>
                      <a:r>
                        <a:rPr lang="en-US" sz="400" dirty="0">
                          <a:solidFill>
                            <a:srgbClr val="AAAAAA"/>
                          </a:solidFill>
                          <a:effectLst/>
                          <a:latin typeface="inherit"/>
                        </a:rPr>
                        <a:t>29</a:t>
                      </a:r>
                    </a:p>
                    <a:p>
                      <a:pPr algn="r" fontAlgn="t"/>
                      <a:r>
                        <a:rPr lang="en-US" sz="400" dirty="0">
                          <a:solidFill>
                            <a:srgbClr val="AAAAAA"/>
                          </a:solidFill>
                          <a:effectLst/>
                          <a:latin typeface="inherit"/>
                        </a:rPr>
                        <a:t>30</a:t>
                      </a:r>
                    </a:p>
                    <a:p>
                      <a:pPr algn="r" fontAlgn="t"/>
                      <a:r>
                        <a:rPr lang="en-US" sz="400" dirty="0">
                          <a:solidFill>
                            <a:srgbClr val="AAAAAA"/>
                          </a:solidFill>
                          <a:effectLst/>
                          <a:latin typeface="inherit"/>
                        </a:rPr>
                        <a:t>31</a:t>
                      </a:r>
                    </a:p>
                    <a:p>
                      <a:pPr algn="r" fontAlgn="t"/>
                      <a:r>
                        <a:rPr lang="en-US" sz="400" dirty="0">
                          <a:solidFill>
                            <a:srgbClr val="AAAAAA"/>
                          </a:solidFill>
                          <a:effectLst/>
                          <a:latin typeface="inherit"/>
                        </a:rPr>
                        <a:t>32</a:t>
                      </a:r>
                    </a:p>
                    <a:p>
                      <a:pPr algn="r" fontAlgn="t"/>
                      <a:r>
                        <a:rPr lang="en-US" sz="400" dirty="0">
                          <a:solidFill>
                            <a:srgbClr val="AAAAAA"/>
                          </a:solidFill>
                          <a:effectLst/>
                          <a:latin typeface="inherit"/>
                        </a:rPr>
                        <a:t>33</a:t>
                      </a:r>
                    </a:p>
                    <a:p>
                      <a:pPr algn="r" fontAlgn="t"/>
                      <a:r>
                        <a:rPr lang="en-US" sz="400" dirty="0">
                          <a:solidFill>
                            <a:srgbClr val="AAAAAA"/>
                          </a:solidFill>
                          <a:effectLst/>
                          <a:latin typeface="inherit"/>
                        </a:rPr>
                        <a:t>34</a:t>
                      </a:r>
                    </a:p>
                    <a:p>
                      <a:pPr algn="r" fontAlgn="t"/>
                      <a:r>
                        <a:rPr lang="en-US" sz="400" dirty="0">
                          <a:solidFill>
                            <a:srgbClr val="AAAAAA"/>
                          </a:solidFill>
                          <a:effectLst/>
                          <a:latin typeface="inherit"/>
                        </a:rPr>
                        <a:t>35</a:t>
                      </a:r>
                    </a:p>
                    <a:p>
                      <a:pPr algn="r" fontAlgn="t"/>
                      <a:r>
                        <a:rPr lang="en-US" sz="400" dirty="0">
                          <a:solidFill>
                            <a:srgbClr val="AAAAAA"/>
                          </a:solidFill>
                          <a:effectLst/>
                          <a:latin typeface="inherit"/>
                        </a:rPr>
                        <a:t>36</a:t>
                      </a:r>
                    </a:p>
                    <a:p>
                      <a:pPr algn="r" fontAlgn="t"/>
                      <a:r>
                        <a:rPr lang="en-US" sz="400" dirty="0">
                          <a:solidFill>
                            <a:srgbClr val="AAAAAA"/>
                          </a:solidFill>
                          <a:effectLst/>
                          <a:latin typeface="inherit"/>
                        </a:rPr>
                        <a:t>37</a:t>
                      </a:r>
                    </a:p>
                    <a:p>
                      <a:pPr algn="r" fontAlgn="t"/>
                      <a:r>
                        <a:rPr lang="en-US" sz="400" dirty="0">
                          <a:solidFill>
                            <a:srgbClr val="AAAAAA"/>
                          </a:solidFill>
                          <a:effectLst/>
                          <a:latin typeface="inherit"/>
                        </a:rPr>
                        <a:t>38</a:t>
                      </a:r>
                    </a:p>
                  </a:txBody>
                  <a:tcPr marL="22406" marR="22406" marT="11203" marB="11203">
                    <a:lnL>
                      <a:noFill/>
                    </a:lnL>
                    <a:lnR>
                      <a:noFill/>
                    </a:lnR>
                    <a:lnT>
                      <a:noFill/>
                    </a:lnT>
                    <a:lnB>
                      <a:noFill/>
                    </a:lnB>
                    <a:solidFill>
                      <a:srgbClr val="EEEEEE"/>
                    </a:solidFill>
                  </a:tcPr>
                </a:tc>
                <a:tc>
                  <a:txBody>
                    <a:bodyPr/>
                    <a:lstStyle/>
                    <a:p>
                      <a:pPr algn="l" fontAlgn="t"/>
                      <a:r>
                        <a:rPr lang="en-US" sz="1200" b="1" dirty="0">
                          <a:solidFill>
                            <a:srgbClr val="800080"/>
                          </a:solidFill>
                          <a:effectLst/>
                          <a:latin typeface="inherit"/>
                        </a:rPr>
                        <a:t>package</a:t>
                      </a:r>
                      <a:r>
                        <a:rPr lang="en-US" sz="1200" dirty="0">
                          <a:solidFill>
                            <a:srgbClr val="006FE0"/>
                          </a:solidFill>
                          <a:effectLst/>
                          <a:latin typeface="inherit"/>
                        </a:rPr>
                        <a:t> </a:t>
                      </a:r>
                      <a:r>
                        <a:rPr lang="en-US" sz="1200" dirty="0" err="1">
                          <a:solidFill>
                            <a:srgbClr val="002D7A"/>
                          </a:solidFill>
                          <a:effectLst/>
                          <a:latin typeface="inherit"/>
                        </a:rPr>
                        <a:t>net</a:t>
                      </a:r>
                      <a:r>
                        <a:rPr lang="en-US" sz="1200" dirty="0" err="1">
                          <a:solidFill>
                            <a:srgbClr val="333333"/>
                          </a:solidFill>
                          <a:effectLst/>
                          <a:latin typeface="inherit"/>
                        </a:rPr>
                        <a:t>.</a:t>
                      </a:r>
                      <a:r>
                        <a:rPr lang="en-US" sz="1200" dirty="0" err="1">
                          <a:solidFill>
                            <a:srgbClr val="002D7A"/>
                          </a:solidFill>
                          <a:effectLst/>
                          <a:latin typeface="inherit"/>
                        </a:rPr>
                        <a:t>simplifiedcoding</a:t>
                      </a:r>
                      <a:r>
                        <a:rPr lang="en-US" sz="1200" dirty="0" err="1">
                          <a:solidFill>
                            <a:srgbClr val="333333"/>
                          </a:solidFill>
                          <a:effectLst/>
                          <a:latin typeface="inherit"/>
                        </a:rPr>
                        <a:t>.</a:t>
                      </a:r>
                      <a:r>
                        <a:rPr lang="en-US" sz="1200" dirty="0" err="1">
                          <a:solidFill>
                            <a:srgbClr val="002D7A"/>
                          </a:solidFill>
                          <a:effectLst/>
                          <a:latin typeface="inherit"/>
                        </a:rPr>
                        <a:t>handlingbutton</a:t>
                      </a:r>
                      <a:r>
                        <a:rPr lang="en-US" sz="1200" dirty="0">
                          <a:solidFill>
                            <a:srgbClr val="333333"/>
                          </a:solidFill>
                          <a:effectLst/>
                          <a:latin typeface="inherit"/>
                        </a:rPr>
                        <a:t>;</a:t>
                      </a:r>
                      <a:endParaRPr lang="en-US" sz="1200" dirty="0">
                        <a:solidFill>
                          <a:srgbClr val="000000"/>
                        </a:solidFill>
                        <a:effectLst/>
                        <a:latin typeface="inherit"/>
                      </a:endParaRPr>
                    </a:p>
                    <a:p>
                      <a:pPr algn="l" fontAlgn="t"/>
                      <a:r>
                        <a:rPr lang="en-US" sz="1200" dirty="0">
                          <a:solidFill>
                            <a:srgbClr val="000000"/>
                          </a:solidFill>
                          <a:effectLst/>
                          <a:latin typeface="inherit"/>
                        </a:rPr>
                        <a:t> </a:t>
                      </a:r>
                    </a:p>
                    <a:p>
                      <a:pPr algn="l" fontAlgn="t"/>
                      <a:r>
                        <a:rPr lang="en-US" sz="1200" b="1" dirty="0">
                          <a:solidFill>
                            <a:srgbClr val="000000"/>
                          </a:solidFill>
                          <a:effectLst/>
                          <a:latin typeface="inherit"/>
                        </a:rPr>
                        <a:t>import</a:t>
                      </a:r>
                      <a:r>
                        <a:rPr lang="en-US" sz="1200" dirty="0">
                          <a:solidFill>
                            <a:srgbClr val="006FE0"/>
                          </a:solidFill>
                          <a:effectLst/>
                          <a:latin typeface="inherit"/>
                        </a:rPr>
                        <a:t> </a:t>
                      </a:r>
                      <a:r>
                        <a:rPr lang="en-US" sz="1200" dirty="0">
                          <a:solidFill>
                            <a:srgbClr val="002D7A"/>
                          </a:solidFill>
                          <a:effectLst/>
                          <a:latin typeface="inherit"/>
                        </a:rPr>
                        <a:t>android</a:t>
                      </a:r>
                      <a:r>
                        <a:rPr lang="en-US" sz="1200" dirty="0">
                          <a:solidFill>
                            <a:srgbClr val="333333"/>
                          </a:solidFill>
                          <a:effectLst/>
                          <a:latin typeface="inherit"/>
                        </a:rPr>
                        <a:t>.</a:t>
                      </a:r>
                      <a:r>
                        <a:rPr lang="en-US" sz="1200" dirty="0">
                          <a:solidFill>
                            <a:srgbClr val="002D7A"/>
                          </a:solidFill>
                          <a:effectLst/>
                          <a:latin typeface="inherit"/>
                        </a:rPr>
                        <a:t>support</a:t>
                      </a:r>
                      <a:r>
                        <a:rPr lang="en-US" sz="1200" dirty="0">
                          <a:solidFill>
                            <a:srgbClr val="333333"/>
                          </a:solidFill>
                          <a:effectLst/>
                          <a:latin typeface="inherit"/>
                        </a:rPr>
                        <a:t>.</a:t>
                      </a:r>
                      <a:r>
                        <a:rPr lang="en-US" sz="1200" dirty="0">
                          <a:solidFill>
                            <a:srgbClr val="002D7A"/>
                          </a:solidFill>
                          <a:effectLst/>
                          <a:latin typeface="inherit"/>
                        </a:rPr>
                        <a:t>v7</a:t>
                      </a:r>
                      <a:r>
                        <a:rPr lang="en-US" sz="1200" dirty="0">
                          <a:solidFill>
                            <a:srgbClr val="333333"/>
                          </a:solidFill>
                          <a:effectLst/>
                          <a:latin typeface="inherit"/>
                        </a:rPr>
                        <a:t>.</a:t>
                      </a:r>
                      <a:r>
                        <a:rPr lang="en-US" sz="1200" dirty="0">
                          <a:solidFill>
                            <a:srgbClr val="002D7A"/>
                          </a:solidFill>
                          <a:effectLst/>
                          <a:latin typeface="inherit"/>
                        </a:rPr>
                        <a:t>app</a:t>
                      </a:r>
                      <a:r>
                        <a:rPr lang="en-US" sz="1200" dirty="0">
                          <a:solidFill>
                            <a:srgbClr val="333333"/>
                          </a:solidFill>
                          <a:effectLst/>
                          <a:latin typeface="inherit"/>
                        </a:rPr>
                        <a:t>.</a:t>
                      </a:r>
                      <a:r>
                        <a:rPr lang="en-US" sz="1200" dirty="0">
                          <a:solidFill>
                            <a:srgbClr val="002D7A"/>
                          </a:solidFill>
                          <a:effectLst/>
                          <a:latin typeface="inherit"/>
                        </a:rPr>
                        <a:t>AppCompatActivity</a:t>
                      </a:r>
                      <a:r>
                        <a:rPr lang="en-US" sz="1200" dirty="0">
                          <a:solidFill>
                            <a:srgbClr val="333333"/>
                          </a:solidFill>
                          <a:effectLst/>
                          <a:latin typeface="inherit"/>
                        </a:rPr>
                        <a:t>;</a:t>
                      </a:r>
                      <a:endParaRPr lang="en-US" sz="1200" dirty="0">
                        <a:solidFill>
                          <a:srgbClr val="000000"/>
                        </a:solidFill>
                        <a:effectLst/>
                        <a:latin typeface="inherit"/>
                      </a:endParaRPr>
                    </a:p>
                    <a:p>
                      <a:pPr algn="l" fontAlgn="t"/>
                      <a:r>
                        <a:rPr lang="en-US" sz="1200" b="1" dirty="0">
                          <a:solidFill>
                            <a:srgbClr val="000000"/>
                          </a:solidFill>
                          <a:effectLst/>
                          <a:latin typeface="inherit"/>
                        </a:rPr>
                        <a:t>import</a:t>
                      </a:r>
                      <a:r>
                        <a:rPr lang="en-US" sz="1200" dirty="0">
                          <a:solidFill>
                            <a:srgbClr val="006FE0"/>
                          </a:solidFill>
                          <a:effectLst/>
                          <a:latin typeface="inherit"/>
                        </a:rPr>
                        <a:t> </a:t>
                      </a:r>
                      <a:r>
                        <a:rPr lang="en-US" sz="1200" dirty="0" err="1">
                          <a:solidFill>
                            <a:srgbClr val="002D7A"/>
                          </a:solidFill>
                          <a:effectLst/>
                          <a:latin typeface="inherit"/>
                        </a:rPr>
                        <a:t>android</a:t>
                      </a:r>
                      <a:r>
                        <a:rPr lang="en-US" sz="1200" dirty="0" err="1">
                          <a:solidFill>
                            <a:srgbClr val="333333"/>
                          </a:solidFill>
                          <a:effectLst/>
                          <a:latin typeface="inherit"/>
                        </a:rPr>
                        <a:t>.</a:t>
                      </a:r>
                      <a:r>
                        <a:rPr lang="en-US" sz="1200" dirty="0" err="1">
                          <a:solidFill>
                            <a:srgbClr val="002D7A"/>
                          </a:solidFill>
                          <a:effectLst/>
                          <a:latin typeface="inherit"/>
                        </a:rPr>
                        <a:t>os</a:t>
                      </a:r>
                      <a:r>
                        <a:rPr lang="en-US" sz="1200" dirty="0" err="1">
                          <a:solidFill>
                            <a:srgbClr val="333333"/>
                          </a:solidFill>
                          <a:effectLst/>
                          <a:latin typeface="inherit"/>
                        </a:rPr>
                        <a:t>.</a:t>
                      </a:r>
                      <a:r>
                        <a:rPr lang="en-US" sz="1200" dirty="0" err="1">
                          <a:solidFill>
                            <a:srgbClr val="002D7A"/>
                          </a:solidFill>
                          <a:effectLst/>
                          <a:latin typeface="inherit"/>
                        </a:rPr>
                        <a:t>Bundle</a:t>
                      </a:r>
                      <a:r>
                        <a:rPr lang="en-US" sz="1200" dirty="0">
                          <a:solidFill>
                            <a:srgbClr val="333333"/>
                          </a:solidFill>
                          <a:effectLst/>
                          <a:latin typeface="inherit"/>
                        </a:rPr>
                        <a:t>;</a:t>
                      </a:r>
                      <a:endParaRPr lang="en-US" sz="1200" dirty="0">
                        <a:solidFill>
                          <a:srgbClr val="000000"/>
                        </a:solidFill>
                        <a:effectLst/>
                        <a:latin typeface="inherit"/>
                      </a:endParaRPr>
                    </a:p>
                    <a:p>
                      <a:pPr algn="l" fontAlgn="t"/>
                      <a:r>
                        <a:rPr lang="en-US" sz="1200" b="1" dirty="0">
                          <a:solidFill>
                            <a:srgbClr val="000000"/>
                          </a:solidFill>
                          <a:effectLst/>
                          <a:latin typeface="inherit"/>
                        </a:rPr>
                        <a:t>import</a:t>
                      </a:r>
                      <a:r>
                        <a:rPr lang="en-US" sz="1200" dirty="0">
                          <a:solidFill>
                            <a:srgbClr val="006FE0"/>
                          </a:solidFill>
                          <a:effectLst/>
                          <a:latin typeface="inherit"/>
                        </a:rPr>
                        <a:t> </a:t>
                      </a:r>
                      <a:r>
                        <a:rPr lang="en-US" sz="1200" dirty="0" err="1">
                          <a:solidFill>
                            <a:srgbClr val="002D7A"/>
                          </a:solidFill>
                          <a:effectLst/>
                          <a:latin typeface="inherit"/>
                        </a:rPr>
                        <a:t>android</a:t>
                      </a:r>
                      <a:r>
                        <a:rPr lang="en-US" sz="1200" dirty="0" err="1">
                          <a:solidFill>
                            <a:srgbClr val="333333"/>
                          </a:solidFill>
                          <a:effectLst/>
                          <a:latin typeface="inherit"/>
                        </a:rPr>
                        <a:t>.</a:t>
                      </a:r>
                      <a:r>
                        <a:rPr lang="en-US" sz="1200" dirty="0" err="1">
                          <a:solidFill>
                            <a:srgbClr val="002D7A"/>
                          </a:solidFill>
                          <a:effectLst/>
                          <a:latin typeface="inherit"/>
                        </a:rPr>
                        <a:t>view</a:t>
                      </a:r>
                      <a:r>
                        <a:rPr lang="en-US" sz="1200" dirty="0" err="1">
                          <a:solidFill>
                            <a:srgbClr val="333333"/>
                          </a:solidFill>
                          <a:effectLst/>
                          <a:latin typeface="inherit"/>
                        </a:rPr>
                        <a:t>.</a:t>
                      </a:r>
                      <a:r>
                        <a:rPr lang="en-US" sz="1200" dirty="0" err="1">
                          <a:solidFill>
                            <a:srgbClr val="002D7A"/>
                          </a:solidFill>
                          <a:effectLst/>
                          <a:latin typeface="inherit"/>
                        </a:rPr>
                        <a:t>Menu</a:t>
                      </a:r>
                      <a:r>
                        <a:rPr lang="en-US" sz="1200" dirty="0">
                          <a:solidFill>
                            <a:srgbClr val="333333"/>
                          </a:solidFill>
                          <a:effectLst/>
                          <a:latin typeface="inherit"/>
                        </a:rPr>
                        <a:t>;</a:t>
                      </a:r>
                      <a:endParaRPr lang="en-US" sz="1200" dirty="0">
                        <a:solidFill>
                          <a:srgbClr val="000000"/>
                        </a:solidFill>
                        <a:effectLst/>
                        <a:latin typeface="inherit"/>
                      </a:endParaRPr>
                    </a:p>
                    <a:p>
                      <a:pPr algn="l" fontAlgn="t"/>
                      <a:r>
                        <a:rPr lang="en-US" sz="1200" b="1" dirty="0">
                          <a:solidFill>
                            <a:srgbClr val="000000"/>
                          </a:solidFill>
                          <a:effectLst/>
                          <a:latin typeface="inherit"/>
                        </a:rPr>
                        <a:t>import</a:t>
                      </a:r>
                      <a:r>
                        <a:rPr lang="en-US" sz="1200" dirty="0">
                          <a:solidFill>
                            <a:srgbClr val="006FE0"/>
                          </a:solidFill>
                          <a:effectLst/>
                          <a:latin typeface="inherit"/>
                        </a:rPr>
                        <a:t> </a:t>
                      </a:r>
                      <a:r>
                        <a:rPr lang="en-US" sz="1200" dirty="0" err="1">
                          <a:solidFill>
                            <a:srgbClr val="002D7A"/>
                          </a:solidFill>
                          <a:effectLst/>
                          <a:latin typeface="inherit"/>
                        </a:rPr>
                        <a:t>android</a:t>
                      </a:r>
                      <a:r>
                        <a:rPr lang="en-US" sz="1200" dirty="0" err="1">
                          <a:solidFill>
                            <a:srgbClr val="333333"/>
                          </a:solidFill>
                          <a:effectLst/>
                          <a:latin typeface="inherit"/>
                        </a:rPr>
                        <a:t>.</a:t>
                      </a:r>
                      <a:r>
                        <a:rPr lang="en-US" sz="1200" dirty="0" err="1">
                          <a:solidFill>
                            <a:srgbClr val="002D7A"/>
                          </a:solidFill>
                          <a:effectLst/>
                          <a:latin typeface="inherit"/>
                        </a:rPr>
                        <a:t>view</a:t>
                      </a:r>
                      <a:r>
                        <a:rPr lang="en-US" sz="1200" dirty="0" err="1">
                          <a:solidFill>
                            <a:srgbClr val="333333"/>
                          </a:solidFill>
                          <a:effectLst/>
                          <a:latin typeface="inherit"/>
                        </a:rPr>
                        <a:t>.</a:t>
                      </a:r>
                      <a:r>
                        <a:rPr lang="en-US" sz="1200" dirty="0" err="1">
                          <a:solidFill>
                            <a:srgbClr val="002D7A"/>
                          </a:solidFill>
                          <a:effectLst/>
                          <a:latin typeface="inherit"/>
                        </a:rPr>
                        <a:t>MenuItem</a:t>
                      </a:r>
                      <a:r>
                        <a:rPr lang="en-US" sz="1200" dirty="0">
                          <a:solidFill>
                            <a:srgbClr val="333333"/>
                          </a:solidFill>
                          <a:effectLst/>
                          <a:latin typeface="inherit"/>
                        </a:rPr>
                        <a:t>;</a:t>
                      </a:r>
                      <a:endParaRPr lang="en-US" sz="1200" dirty="0">
                        <a:solidFill>
                          <a:srgbClr val="000000"/>
                        </a:solidFill>
                        <a:effectLst/>
                        <a:latin typeface="inherit"/>
                      </a:endParaRPr>
                    </a:p>
                    <a:p>
                      <a:pPr algn="l" fontAlgn="t"/>
                      <a:r>
                        <a:rPr lang="en-US" sz="1200" dirty="0">
                          <a:solidFill>
                            <a:srgbClr val="000000"/>
                          </a:solidFill>
                          <a:effectLst/>
                          <a:latin typeface="inherit"/>
                        </a:rPr>
                        <a:t> </a:t>
                      </a:r>
                    </a:p>
                    <a:p>
                      <a:pPr algn="l" fontAlgn="t"/>
                      <a:r>
                        <a:rPr lang="en-US" sz="1200" dirty="0">
                          <a:solidFill>
                            <a:srgbClr val="800080"/>
                          </a:solidFill>
                          <a:effectLst/>
                          <a:latin typeface="inherit"/>
                        </a:rPr>
                        <a:t>public</a:t>
                      </a:r>
                      <a:r>
                        <a:rPr lang="en-US" sz="1200" dirty="0">
                          <a:solidFill>
                            <a:srgbClr val="006FE0"/>
                          </a:solidFill>
                          <a:effectLst/>
                          <a:latin typeface="inherit"/>
                        </a:rPr>
                        <a:t> </a:t>
                      </a:r>
                      <a:r>
                        <a:rPr lang="en-US" sz="1200" b="1" dirty="0">
                          <a:solidFill>
                            <a:srgbClr val="800080"/>
                          </a:solidFill>
                          <a:effectLst/>
                          <a:latin typeface="inherit"/>
                        </a:rPr>
                        <a:t>class</a:t>
                      </a:r>
                      <a:r>
                        <a:rPr lang="en-US" sz="1200" dirty="0">
                          <a:solidFill>
                            <a:srgbClr val="006FE0"/>
                          </a:solidFill>
                          <a:effectLst/>
                          <a:latin typeface="inherit"/>
                        </a:rPr>
                        <a:t> </a:t>
                      </a:r>
                      <a:r>
                        <a:rPr lang="en-US" sz="1200" dirty="0" err="1">
                          <a:solidFill>
                            <a:srgbClr val="008080"/>
                          </a:solidFill>
                          <a:effectLst/>
                          <a:latin typeface="inherit"/>
                        </a:rPr>
                        <a:t>MainActivity</a:t>
                      </a:r>
                      <a:r>
                        <a:rPr lang="en-US" sz="1200" dirty="0">
                          <a:solidFill>
                            <a:srgbClr val="006FE0"/>
                          </a:solidFill>
                          <a:effectLst/>
                          <a:latin typeface="inherit"/>
                        </a:rPr>
                        <a:t> </a:t>
                      </a:r>
                      <a:r>
                        <a:rPr lang="en-US" sz="1200" b="1" dirty="0">
                          <a:solidFill>
                            <a:srgbClr val="000000"/>
                          </a:solidFill>
                          <a:effectLst/>
                          <a:latin typeface="inherit"/>
                        </a:rPr>
                        <a:t>extends</a:t>
                      </a:r>
                      <a:r>
                        <a:rPr lang="en-US" sz="1200" dirty="0">
                          <a:solidFill>
                            <a:srgbClr val="006FE0"/>
                          </a:solidFill>
                          <a:effectLst/>
                          <a:latin typeface="inherit"/>
                        </a:rPr>
                        <a:t> </a:t>
                      </a:r>
                      <a:r>
                        <a:rPr lang="en-US" sz="1200" dirty="0" err="1">
                          <a:solidFill>
                            <a:srgbClr val="008080"/>
                          </a:solidFill>
                          <a:effectLst/>
                          <a:latin typeface="inherit"/>
                        </a:rPr>
                        <a:t>AppCompatActivity</a:t>
                      </a:r>
                      <a:r>
                        <a:rPr lang="en-US" sz="1200" dirty="0">
                          <a:solidFill>
                            <a:srgbClr val="006FE0"/>
                          </a:solidFill>
                          <a:effectLst/>
                          <a:latin typeface="inherit"/>
                        </a:rPr>
                        <a:t> </a:t>
                      </a:r>
                      <a:r>
                        <a:rPr lang="en-US" sz="1200" dirty="0">
                          <a:solidFill>
                            <a:srgbClr val="333333"/>
                          </a:solidFill>
                          <a:effectLst/>
                          <a:latin typeface="inherit"/>
                        </a:rPr>
                        <a:t>{</a:t>
                      </a:r>
                      <a:endParaRPr lang="en-US" sz="1200" dirty="0">
                        <a:solidFill>
                          <a:srgbClr val="000000"/>
                        </a:solidFill>
                        <a:effectLst/>
                        <a:latin typeface="inherit"/>
                      </a:endParaRPr>
                    </a:p>
                    <a:p>
                      <a:pPr algn="l" fontAlgn="t"/>
                      <a:r>
                        <a:rPr lang="en-US" sz="1200" dirty="0">
                          <a:solidFill>
                            <a:srgbClr val="000000"/>
                          </a:solidFill>
                          <a:effectLst/>
                          <a:latin typeface="inherit"/>
                        </a:rPr>
                        <a:t> </a:t>
                      </a:r>
                    </a:p>
                    <a:p>
                      <a:pPr algn="l" fontAlgn="t"/>
                      <a:r>
                        <a:rPr lang="en-US" sz="1200" dirty="0">
                          <a:solidFill>
                            <a:srgbClr val="006FE0"/>
                          </a:solidFill>
                          <a:effectLst/>
                          <a:latin typeface="inherit"/>
                        </a:rPr>
                        <a:t>    </a:t>
                      </a:r>
                      <a:r>
                        <a:rPr lang="en-US" sz="1200" i="1" dirty="0">
                          <a:solidFill>
                            <a:srgbClr val="666666"/>
                          </a:solidFill>
                          <a:effectLst/>
                          <a:latin typeface="inherit"/>
                        </a:rPr>
                        <a:t>@Override</a:t>
                      </a:r>
                      <a:endParaRPr lang="en-US" sz="1200" dirty="0">
                        <a:solidFill>
                          <a:srgbClr val="000000"/>
                        </a:solidFill>
                        <a:effectLst/>
                        <a:latin typeface="inherit"/>
                      </a:endParaRPr>
                    </a:p>
                    <a:p>
                      <a:pPr algn="l" fontAlgn="t"/>
                      <a:r>
                        <a:rPr lang="en-US" sz="1200" dirty="0">
                          <a:solidFill>
                            <a:srgbClr val="006FE0"/>
                          </a:solidFill>
                          <a:effectLst/>
                          <a:latin typeface="inherit"/>
                        </a:rPr>
                        <a:t>    </a:t>
                      </a:r>
                      <a:r>
                        <a:rPr lang="en-US" sz="1200" dirty="0">
                          <a:solidFill>
                            <a:srgbClr val="800080"/>
                          </a:solidFill>
                          <a:effectLst/>
                          <a:latin typeface="inherit"/>
                        </a:rPr>
                        <a:t>protected</a:t>
                      </a:r>
                      <a:r>
                        <a:rPr lang="en-US" sz="1200" dirty="0">
                          <a:solidFill>
                            <a:srgbClr val="006FE0"/>
                          </a:solidFill>
                          <a:effectLst/>
                          <a:latin typeface="inherit"/>
                        </a:rPr>
                        <a:t> </a:t>
                      </a:r>
                      <a:r>
                        <a:rPr lang="en-US" sz="1200" b="1" dirty="0">
                          <a:solidFill>
                            <a:srgbClr val="800080"/>
                          </a:solidFill>
                          <a:effectLst/>
                          <a:latin typeface="inherit"/>
                        </a:rPr>
                        <a:t>void</a:t>
                      </a:r>
                      <a:r>
                        <a:rPr lang="en-US" sz="1200" dirty="0">
                          <a:solidFill>
                            <a:srgbClr val="006FE0"/>
                          </a:solidFill>
                          <a:effectLst/>
                          <a:latin typeface="inherit"/>
                        </a:rPr>
                        <a:t> </a:t>
                      </a:r>
                      <a:r>
                        <a:rPr lang="en-US" sz="1200" dirty="0" err="1">
                          <a:solidFill>
                            <a:srgbClr val="008080"/>
                          </a:solidFill>
                          <a:effectLst/>
                          <a:latin typeface="inherit"/>
                        </a:rPr>
                        <a:t>onCreate</a:t>
                      </a:r>
                      <a:r>
                        <a:rPr lang="en-US" sz="1200" dirty="0">
                          <a:solidFill>
                            <a:srgbClr val="333333"/>
                          </a:solidFill>
                          <a:effectLst/>
                          <a:latin typeface="inherit"/>
                        </a:rPr>
                        <a:t>(</a:t>
                      </a:r>
                      <a:r>
                        <a:rPr lang="en-US" sz="1200" dirty="0">
                          <a:solidFill>
                            <a:srgbClr val="008080"/>
                          </a:solidFill>
                          <a:effectLst/>
                          <a:latin typeface="inherit"/>
                        </a:rPr>
                        <a:t>Bundle </a:t>
                      </a:r>
                      <a:r>
                        <a:rPr lang="en-US" sz="1200" dirty="0" err="1">
                          <a:solidFill>
                            <a:srgbClr val="002D7A"/>
                          </a:solidFill>
                          <a:effectLst/>
                          <a:latin typeface="inherit"/>
                        </a:rPr>
                        <a:t>savedInstanceState</a:t>
                      </a:r>
                      <a:r>
                        <a:rPr lang="en-US" sz="1200" dirty="0">
                          <a:solidFill>
                            <a:srgbClr val="333333"/>
                          </a:solidFill>
                          <a:effectLst/>
                          <a:latin typeface="inherit"/>
                        </a:rPr>
                        <a:t>)</a:t>
                      </a:r>
                      <a:r>
                        <a:rPr lang="en-US" sz="1200" dirty="0">
                          <a:solidFill>
                            <a:srgbClr val="006FE0"/>
                          </a:solidFill>
                          <a:effectLst/>
                          <a:latin typeface="inherit"/>
                        </a:rPr>
                        <a:t> </a:t>
                      </a:r>
                      <a:r>
                        <a:rPr lang="en-US" sz="1200" dirty="0">
                          <a:solidFill>
                            <a:srgbClr val="333333"/>
                          </a:solidFill>
                          <a:effectLst/>
                          <a:latin typeface="inherit"/>
                        </a:rPr>
                        <a:t>{</a:t>
                      </a:r>
                      <a:endParaRPr lang="en-US" sz="1200" dirty="0">
                        <a:solidFill>
                          <a:srgbClr val="000000"/>
                        </a:solidFill>
                        <a:effectLst/>
                        <a:latin typeface="inherit"/>
                      </a:endParaRPr>
                    </a:p>
                    <a:p>
                      <a:pPr algn="l" fontAlgn="t"/>
                      <a:r>
                        <a:rPr lang="en-US" sz="1200" dirty="0">
                          <a:solidFill>
                            <a:srgbClr val="006FE0"/>
                          </a:solidFill>
                          <a:effectLst/>
                          <a:latin typeface="inherit"/>
                        </a:rPr>
                        <a:t>        </a:t>
                      </a:r>
                      <a:r>
                        <a:rPr lang="en-US" sz="1200" b="1" dirty="0" err="1">
                          <a:solidFill>
                            <a:srgbClr val="000000"/>
                          </a:solidFill>
                          <a:effectLst/>
                          <a:latin typeface="inherit"/>
                        </a:rPr>
                        <a:t>super</a:t>
                      </a:r>
                      <a:r>
                        <a:rPr lang="en-US" sz="1200" dirty="0" err="1">
                          <a:solidFill>
                            <a:srgbClr val="333333"/>
                          </a:solidFill>
                          <a:effectLst/>
                          <a:latin typeface="inherit"/>
                        </a:rPr>
                        <a:t>.</a:t>
                      </a:r>
                      <a:r>
                        <a:rPr lang="en-US" sz="1200" dirty="0" err="1">
                          <a:solidFill>
                            <a:srgbClr val="008080"/>
                          </a:solidFill>
                          <a:effectLst/>
                          <a:latin typeface="inherit"/>
                        </a:rPr>
                        <a:t>onCreate</a:t>
                      </a:r>
                      <a:r>
                        <a:rPr lang="en-US" sz="1200" dirty="0">
                          <a:solidFill>
                            <a:srgbClr val="333333"/>
                          </a:solidFill>
                          <a:effectLst/>
                          <a:latin typeface="inherit"/>
                        </a:rPr>
                        <a:t>(</a:t>
                      </a:r>
                      <a:r>
                        <a:rPr lang="en-US" sz="1200" dirty="0" err="1">
                          <a:solidFill>
                            <a:srgbClr val="002D7A"/>
                          </a:solidFill>
                          <a:effectLst/>
                          <a:latin typeface="inherit"/>
                        </a:rPr>
                        <a:t>savedInstanceState</a:t>
                      </a:r>
                      <a:r>
                        <a:rPr lang="en-US" sz="1200" dirty="0">
                          <a:solidFill>
                            <a:srgbClr val="333333"/>
                          </a:solidFill>
                          <a:effectLst/>
                          <a:latin typeface="inherit"/>
                        </a:rPr>
                        <a:t>);</a:t>
                      </a:r>
                      <a:endParaRPr lang="en-US" sz="1200" dirty="0">
                        <a:solidFill>
                          <a:srgbClr val="000000"/>
                        </a:solidFill>
                        <a:effectLst/>
                        <a:latin typeface="inherit"/>
                      </a:endParaRPr>
                    </a:p>
                    <a:p>
                      <a:pPr algn="l" fontAlgn="t"/>
                      <a:r>
                        <a:rPr lang="en-US" sz="1200" dirty="0">
                          <a:solidFill>
                            <a:srgbClr val="006FE0"/>
                          </a:solidFill>
                          <a:effectLst/>
                          <a:latin typeface="inherit"/>
                        </a:rPr>
                        <a:t>        </a:t>
                      </a:r>
                      <a:r>
                        <a:rPr lang="en-US" sz="1200" dirty="0" err="1">
                          <a:solidFill>
                            <a:srgbClr val="008080"/>
                          </a:solidFill>
                          <a:effectLst/>
                          <a:latin typeface="inherit"/>
                        </a:rPr>
                        <a:t>setContentView</a:t>
                      </a:r>
                      <a:r>
                        <a:rPr lang="en-US" sz="1200" dirty="0">
                          <a:solidFill>
                            <a:srgbClr val="333333"/>
                          </a:solidFill>
                          <a:effectLst/>
                          <a:latin typeface="inherit"/>
                        </a:rPr>
                        <a:t>(</a:t>
                      </a:r>
                      <a:r>
                        <a:rPr lang="en-US" sz="1200" dirty="0" err="1">
                          <a:solidFill>
                            <a:srgbClr val="002D7A"/>
                          </a:solidFill>
                          <a:effectLst/>
                          <a:latin typeface="inherit"/>
                        </a:rPr>
                        <a:t>R</a:t>
                      </a:r>
                      <a:r>
                        <a:rPr lang="en-US" sz="1200" dirty="0" err="1">
                          <a:solidFill>
                            <a:srgbClr val="333333"/>
                          </a:solidFill>
                          <a:effectLst/>
                          <a:latin typeface="inherit"/>
                        </a:rPr>
                        <a:t>.</a:t>
                      </a:r>
                      <a:r>
                        <a:rPr lang="en-US" sz="1200" dirty="0" err="1">
                          <a:solidFill>
                            <a:srgbClr val="002D7A"/>
                          </a:solidFill>
                          <a:effectLst/>
                          <a:latin typeface="inherit"/>
                        </a:rPr>
                        <a:t>layout</a:t>
                      </a:r>
                      <a:r>
                        <a:rPr lang="en-US" sz="1200" dirty="0" err="1">
                          <a:solidFill>
                            <a:srgbClr val="333333"/>
                          </a:solidFill>
                          <a:effectLst/>
                          <a:latin typeface="inherit"/>
                        </a:rPr>
                        <a:t>.</a:t>
                      </a:r>
                      <a:r>
                        <a:rPr lang="en-US" sz="1200" dirty="0" err="1">
                          <a:solidFill>
                            <a:srgbClr val="002D7A"/>
                          </a:solidFill>
                          <a:effectLst/>
                          <a:latin typeface="inherit"/>
                        </a:rPr>
                        <a:t>activity_main</a:t>
                      </a:r>
                      <a:r>
                        <a:rPr lang="en-US" sz="1200" dirty="0">
                          <a:solidFill>
                            <a:srgbClr val="333333"/>
                          </a:solidFill>
                          <a:effectLst/>
                          <a:latin typeface="inherit"/>
                        </a:rPr>
                        <a:t>);</a:t>
                      </a:r>
                      <a:endParaRPr lang="en-US" sz="1200" dirty="0">
                        <a:solidFill>
                          <a:srgbClr val="000000"/>
                        </a:solidFill>
                        <a:effectLst/>
                        <a:latin typeface="inherit"/>
                      </a:endParaRPr>
                    </a:p>
                    <a:p>
                      <a:pPr algn="l" fontAlgn="t"/>
                      <a:r>
                        <a:rPr lang="en-US" sz="1200" dirty="0">
                          <a:solidFill>
                            <a:srgbClr val="006FE0"/>
                          </a:solidFill>
                          <a:effectLst/>
                          <a:latin typeface="inherit"/>
                        </a:rPr>
                        <a:t>    </a:t>
                      </a:r>
                      <a:r>
                        <a:rPr lang="en-US" sz="1200" dirty="0">
                          <a:solidFill>
                            <a:srgbClr val="333333"/>
                          </a:solidFill>
                          <a:effectLst/>
                          <a:latin typeface="inherit"/>
                        </a:rPr>
                        <a:t>}</a:t>
                      </a:r>
                      <a:endParaRPr lang="en-US" sz="1200" dirty="0">
                        <a:solidFill>
                          <a:srgbClr val="000000"/>
                        </a:solidFill>
                        <a:effectLst/>
                        <a:latin typeface="inherit"/>
                      </a:endParaRPr>
                    </a:p>
                    <a:p>
                      <a:pPr algn="l" fontAlgn="t"/>
                      <a:r>
                        <a:rPr lang="en-US" sz="1200" dirty="0">
                          <a:solidFill>
                            <a:srgbClr val="000000"/>
                          </a:solidFill>
                          <a:effectLst/>
                          <a:latin typeface="inherit"/>
                        </a:rPr>
                        <a:t> </a:t>
                      </a:r>
                    </a:p>
                    <a:p>
                      <a:pPr algn="l" fontAlgn="t"/>
                      <a:r>
                        <a:rPr lang="en-US" sz="1200" dirty="0">
                          <a:solidFill>
                            <a:srgbClr val="006FE0"/>
                          </a:solidFill>
                          <a:effectLst/>
                          <a:latin typeface="inherit"/>
                        </a:rPr>
                        <a:t>    </a:t>
                      </a:r>
                      <a:r>
                        <a:rPr lang="en-US" sz="1200" i="1" dirty="0">
                          <a:solidFill>
                            <a:srgbClr val="666666"/>
                          </a:solidFill>
                          <a:effectLst/>
                          <a:latin typeface="inherit"/>
                        </a:rPr>
                        <a:t>@Override</a:t>
                      </a:r>
                      <a:endParaRPr lang="en-US" sz="1200" dirty="0">
                        <a:solidFill>
                          <a:srgbClr val="000000"/>
                        </a:solidFill>
                        <a:effectLst/>
                        <a:latin typeface="inherit"/>
                      </a:endParaRPr>
                    </a:p>
                    <a:p>
                      <a:pPr algn="l" fontAlgn="t"/>
                      <a:r>
                        <a:rPr lang="en-US" sz="1200" dirty="0">
                          <a:solidFill>
                            <a:srgbClr val="006FE0"/>
                          </a:solidFill>
                          <a:effectLst/>
                          <a:latin typeface="inherit"/>
                        </a:rPr>
                        <a:t>    </a:t>
                      </a:r>
                      <a:r>
                        <a:rPr lang="en-US" sz="1200" dirty="0">
                          <a:solidFill>
                            <a:srgbClr val="800080"/>
                          </a:solidFill>
                          <a:effectLst/>
                          <a:latin typeface="inherit"/>
                        </a:rPr>
                        <a:t>public</a:t>
                      </a:r>
                      <a:r>
                        <a:rPr lang="en-US" sz="1200" dirty="0">
                          <a:solidFill>
                            <a:srgbClr val="006FE0"/>
                          </a:solidFill>
                          <a:effectLst/>
                          <a:latin typeface="inherit"/>
                        </a:rPr>
                        <a:t> </a:t>
                      </a:r>
                      <a:r>
                        <a:rPr lang="en-US" sz="1200" b="1" dirty="0" err="1">
                          <a:solidFill>
                            <a:srgbClr val="800080"/>
                          </a:solidFill>
                          <a:effectLst/>
                          <a:latin typeface="inherit"/>
                        </a:rPr>
                        <a:t>boolean</a:t>
                      </a:r>
                      <a:r>
                        <a:rPr lang="en-US" sz="1200" dirty="0">
                          <a:solidFill>
                            <a:srgbClr val="006FE0"/>
                          </a:solidFill>
                          <a:effectLst/>
                          <a:latin typeface="inherit"/>
                        </a:rPr>
                        <a:t> </a:t>
                      </a:r>
                      <a:r>
                        <a:rPr lang="en-US" sz="1200" dirty="0" err="1">
                          <a:solidFill>
                            <a:srgbClr val="008080"/>
                          </a:solidFill>
                          <a:effectLst/>
                          <a:latin typeface="inherit"/>
                        </a:rPr>
                        <a:t>onCreateOptionsMenu</a:t>
                      </a:r>
                      <a:r>
                        <a:rPr lang="en-US" sz="1200" dirty="0">
                          <a:solidFill>
                            <a:srgbClr val="333333"/>
                          </a:solidFill>
                          <a:effectLst/>
                          <a:latin typeface="inherit"/>
                        </a:rPr>
                        <a:t>(</a:t>
                      </a:r>
                      <a:r>
                        <a:rPr lang="en-US" sz="1200" dirty="0">
                          <a:solidFill>
                            <a:srgbClr val="008080"/>
                          </a:solidFill>
                          <a:effectLst/>
                          <a:latin typeface="inherit"/>
                        </a:rPr>
                        <a:t>Menu </a:t>
                      </a:r>
                      <a:r>
                        <a:rPr lang="en-US" sz="1200" dirty="0">
                          <a:solidFill>
                            <a:srgbClr val="002D7A"/>
                          </a:solidFill>
                          <a:effectLst/>
                          <a:latin typeface="inherit"/>
                        </a:rPr>
                        <a:t>menu</a:t>
                      </a:r>
                      <a:r>
                        <a:rPr lang="en-US" sz="1200" dirty="0">
                          <a:solidFill>
                            <a:srgbClr val="333333"/>
                          </a:solidFill>
                          <a:effectLst/>
                          <a:latin typeface="inherit"/>
                        </a:rPr>
                        <a:t>)</a:t>
                      </a:r>
                      <a:r>
                        <a:rPr lang="en-US" sz="1200" dirty="0">
                          <a:solidFill>
                            <a:srgbClr val="006FE0"/>
                          </a:solidFill>
                          <a:effectLst/>
                          <a:latin typeface="inherit"/>
                        </a:rPr>
                        <a:t> </a:t>
                      </a:r>
                      <a:r>
                        <a:rPr lang="en-US" sz="1200" dirty="0">
                          <a:solidFill>
                            <a:srgbClr val="333333"/>
                          </a:solidFill>
                          <a:effectLst/>
                          <a:latin typeface="inherit"/>
                        </a:rPr>
                        <a:t>{</a:t>
                      </a:r>
                      <a:endParaRPr lang="en-US" sz="1200" dirty="0">
                        <a:solidFill>
                          <a:srgbClr val="000000"/>
                        </a:solidFill>
                        <a:effectLst/>
                        <a:latin typeface="inherit"/>
                      </a:endParaRPr>
                    </a:p>
                    <a:p>
                      <a:pPr algn="l" fontAlgn="t"/>
                      <a:r>
                        <a:rPr lang="en-US" sz="1200" dirty="0">
                          <a:solidFill>
                            <a:srgbClr val="006FE0"/>
                          </a:solidFill>
                          <a:effectLst/>
                          <a:latin typeface="inherit"/>
                        </a:rPr>
                        <a:t>        </a:t>
                      </a:r>
                      <a:r>
                        <a:rPr lang="en-US" sz="1200" i="1" dirty="0">
                          <a:solidFill>
                            <a:srgbClr val="999999"/>
                          </a:solidFill>
                          <a:effectLst/>
                          <a:latin typeface="inherit"/>
                        </a:rPr>
                        <a:t>// Inflate the menu; this adds items to the action bar if it is present.</a:t>
                      </a:r>
                      <a:endParaRPr lang="en-US" sz="1200" dirty="0">
                        <a:solidFill>
                          <a:srgbClr val="000000"/>
                        </a:solidFill>
                        <a:effectLst/>
                        <a:latin typeface="inherit"/>
                      </a:endParaRPr>
                    </a:p>
                    <a:p>
                      <a:pPr algn="l" fontAlgn="t"/>
                      <a:r>
                        <a:rPr lang="en-US" sz="1200" dirty="0">
                          <a:solidFill>
                            <a:srgbClr val="006FE0"/>
                          </a:solidFill>
                          <a:effectLst/>
                          <a:latin typeface="inherit"/>
                        </a:rPr>
                        <a:t>        </a:t>
                      </a:r>
                      <a:r>
                        <a:rPr lang="en-US" sz="1200" dirty="0" err="1">
                          <a:solidFill>
                            <a:srgbClr val="008080"/>
                          </a:solidFill>
                          <a:effectLst/>
                          <a:latin typeface="inherit"/>
                        </a:rPr>
                        <a:t>getMenuInflater</a:t>
                      </a:r>
                      <a:r>
                        <a:rPr lang="en-US" sz="1200" dirty="0">
                          <a:solidFill>
                            <a:srgbClr val="333333"/>
                          </a:solidFill>
                          <a:effectLst/>
                          <a:latin typeface="inherit"/>
                        </a:rPr>
                        <a:t>().</a:t>
                      </a:r>
                      <a:r>
                        <a:rPr lang="en-US" sz="1200" dirty="0">
                          <a:solidFill>
                            <a:srgbClr val="008080"/>
                          </a:solidFill>
                          <a:effectLst/>
                          <a:latin typeface="inherit"/>
                        </a:rPr>
                        <a:t>inflate</a:t>
                      </a:r>
                      <a:r>
                        <a:rPr lang="en-US" sz="1200" dirty="0">
                          <a:solidFill>
                            <a:srgbClr val="333333"/>
                          </a:solidFill>
                          <a:effectLst/>
                          <a:latin typeface="inherit"/>
                        </a:rPr>
                        <a:t>(</a:t>
                      </a:r>
                      <a:r>
                        <a:rPr lang="en-US" sz="1200" dirty="0" err="1">
                          <a:solidFill>
                            <a:srgbClr val="002D7A"/>
                          </a:solidFill>
                          <a:effectLst/>
                          <a:latin typeface="inherit"/>
                        </a:rPr>
                        <a:t>R</a:t>
                      </a:r>
                      <a:r>
                        <a:rPr lang="en-US" sz="1200" dirty="0" err="1">
                          <a:solidFill>
                            <a:srgbClr val="333333"/>
                          </a:solidFill>
                          <a:effectLst/>
                          <a:latin typeface="inherit"/>
                        </a:rPr>
                        <a:t>.</a:t>
                      </a:r>
                      <a:r>
                        <a:rPr lang="en-US" sz="1200" dirty="0" err="1">
                          <a:solidFill>
                            <a:srgbClr val="002D7A"/>
                          </a:solidFill>
                          <a:effectLst/>
                          <a:latin typeface="inherit"/>
                        </a:rPr>
                        <a:t>menu</a:t>
                      </a:r>
                      <a:r>
                        <a:rPr lang="en-US" sz="1200" dirty="0" err="1">
                          <a:solidFill>
                            <a:srgbClr val="333333"/>
                          </a:solidFill>
                          <a:effectLst/>
                          <a:latin typeface="inherit"/>
                        </a:rPr>
                        <a:t>.</a:t>
                      </a:r>
                      <a:r>
                        <a:rPr lang="en-US" sz="1200" dirty="0" err="1">
                          <a:solidFill>
                            <a:srgbClr val="002D7A"/>
                          </a:solidFill>
                          <a:effectLst/>
                          <a:latin typeface="inherit"/>
                        </a:rPr>
                        <a:t>menu_main</a:t>
                      </a:r>
                      <a:r>
                        <a:rPr lang="en-US" sz="1200" dirty="0">
                          <a:solidFill>
                            <a:srgbClr val="333333"/>
                          </a:solidFill>
                          <a:effectLst/>
                          <a:latin typeface="inherit"/>
                        </a:rPr>
                        <a:t>,</a:t>
                      </a:r>
                      <a:r>
                        <a:rPr lang="en-US" sz="1200" dirty="0">
                          <a:solidFill>
                            <a:srgbClr val="006FE0"/>
                          </a:solidFill>
                          <a:effectLst/>
                          <a:latin typeface="inherit"/>
                        </a:rPr>
                        <a:t> </a:t>
                      </a:r>
                      <a:r>
                        <a:rPr lang="en-US" sz="1200" dirty="0">
                          <a:solidFill>
                            <a:srgbClr val="002D7A"/>
                          </a:solidFill>
                          <a:effectLst/>
                          <a:latin typeface="inherit"/>
                        </a:rPr>
                        <a:t>menu</a:t>
                      </a:r>
                      <a:r>
                        <a:rPr lang="en-US" sz="1200" dirty="0">
                          <a:solidFill>
                            <a:srgbClr val="333333"/>
                          </a:solidFill>
                          <a:effectLst/>
                          <a:latin typeface="inherit"/>
                        </a:rPr>
                        <a:t>);</a:t>
                      </a:r>
                      <a:endParaRPr lang="en-US" sz="1200" dirty="0">
                        <a:solidFill>
                          <a:srgbClr val="000000"/>
                        </a:solidFill>
                        <a:effectLst/>
                        <a:latin typeface="inherit"/>
                      </a:endParaRPr>
                    </a:p>
                    <a:p>
                      <a:pPr algn="l" fontAlgn="t"/>
                      <a:r>
                        <a:rPr lang="en-US" sz="1200" dirty="0">
                          <a:solidFill>
                            <a:srgbClr val="006FE0"/>
                          </a:solidFill>
                          <a:effectLst/>
                          <a:latin typeface="inherit"/>
                        </a:rPr>
                        <a:t>        </a:t>
                      </a:r>
                      <a:r>
                        <a:rPr lang="en-US" sz="1200" b="1" dirty="0">
                          <a:solidFill>
                            <a:srgbClr val="000000"/>
                          </a:solidFill>
                          <a:effectLst/>
                          <a:latin typeface="inherit"/>
                        </a:rPr>
                        <a:t>return</a:t>
                      </a:r>
                      <a:r>
                        <a:rPr lang="en-US" sz="1200" dirty="0">
                          <a:solidFill>
                            <a:srgbClr val="006FE0"/>
                          </a:solidFill>
                          <a:effectLst/>
                          <a:latin typeface="inherit"/>
                        </a:rPr>
                        <a:t> </a:t>
                      </a:r>
                      <a:r>
                        <a:rPr lang="en-US" sz="1200" b="1" dirty="0">
                          <a:solidFill>
                            <a:srgbClr val="800080"/>
                          </a:solidFill>
                          <a:effectLst/>
                          <a:latin typeface="inherit"/>
                        </a:rPr>
                        <a:t>true</a:t>
                      </a:r>
                      <a:r>
                        <a:rPr lang="en-US" sz="1200" dirty="0">
                          <a:solidFill>
                            <a:srgbClr val="333333"/>
                          </a:solidFill>
                          <a:effectLst/>
                          <a:latin typeface="inherit"/>
                        </a:rPr>
                        <a:t>;</a:t>
                      </a:r>
                      <a:endParaRPr lang="en-US" sz="1200" dirty="0">
                        <a:solidFill>
                          <a:srgbClr val="000000"/>
                        </a:solidFill>
                        <a:effectLst/>
                        <a:latin typeface="inherit"/>
                      </a:endParaRPr>
                    </a:p>
                    <a:p>
                      <a:pPr algn="l" fontAlgn="t"/>
                      <a:r>
                        <a:rPr lang="en-US" sz="1200" dirty="0">
                          <a:solidFill>
                            <a:srgbClr val="006FE0"/>
                          </a:solidFill>
                          <a:effectLst/>
                          <a:latin typeface="inherit"/>
                        </a:rPr>
                        <a:t>    </a:t>
                      </a:r>
                      <a:r>
                        <a:rPr lang="en-US" sz="1200" dirty="0">
                          <a:solidFill>
                            <a:srgbClr val="333333"/>
                          </a:solidFill>
                          <a:effectLst/>
                          <a:latin typeface="inherit"/>
                        </a:rPr>
                        <a:t>}</a:t>
                      </a:r>
                      <a:endParaRPr lang="en-US" sz="1200" dirty="0">
                        <a:solidFill>
                          <a:srgbClr val="000000"/>
                        </a:solidFill>
                        <a:effectLst/>
                        <a:latin typeface="inherit"/>
                      </a:endParaRPr>
                    </a:p>
                    <a:p>
                      <a:pPr algn="l" fontAlgn="t"/>
                      <a:r>
                        <a:rPr lang="en-US" sz="1200" dirty="0">
                          <a:solidFill>
                            <a:srgbClr val="000000"/>
                          </a:solidFill>
                          <a:effectLst/>
                          <a:latin typeface="inherit"/>
                        </a:rPr>
                        <a:t> </a:t>
                      </a:r>
                    </a:p>
                    <a:p>
                      <a:pPr algn="l" fontAlgn="t"/>
                      <a:r>
                        <a:rPr lang="en-US" sz="1200" dirty="0">
                          <a:solidFill>
                            <a:srgbClr val="006FE0"/>
                          </a:solidFill>
                          <a:effectLst/>
                          <a:latin typeface="inherit"/>
                        </a:rPr>
                        <a:t>    </a:t>
                      </a:r>
                      <a:r>
                        <a:rPr lang="en-US" sz="1200" i="1" dirty="0">
                          <a:solidFill>
                            <a:srgbClr val="666666"/>
                          </a:solidFill>
                          <a:effectLst/>
                          <a:latin typeface="inherit"/>
                        </a:rPr>
                        <a:t>@Override</a:t>
                      </a:r>
                      <a:endParaRPr lang="en-US" sz="1200" dirty="0">
                        <a:solidFill>
                          <a:srgbClr val="000000"/>
                        </a:solidFill>
                        <a:effectLst/>
                        <a:latin typeface="inherit"/>
                      </a:endParaRPr>
                    </a:p>
                    <a:p>
                      <a:pPr algn="l" fontAlgn="t"/>
                      <a:r>
                        <a:rPr lang="en-US" sz="1200" dirty="0">
                          <a:solidFill>
                            <a:srgbClr val="006FE0"/>
                          </a:solidFill>
                          <a:effectLst/>
                          <a:latin typeface="inherit"/>
                        </a:rPr>
                        <a:t>    </a:t>
                      </a:r>
                      <a:r>
                        <a:rPr lang="en-US" sz="1200" dirty="0">
                          <a:solidFill>
                            <a:srgbClr val="800080"/>
                          </a:solidFill>
                          <a:effectLst/>
                          <a:latin typeface="inherit"/>
                        </a:rPr>
                        <a:t>public</a:t>
                      </a:r>
                      <a:r>
                        <a:rPr lang="en-US" sz="1200" dirty="0">
                          <a:solidFill>
                            <a:srgbClr val="006FE0"/>
                          </a:solidFill>
                          <a:effectLst/>
                          <a:latin typeface="inherit"/>
                        </a:rPr>
                        <a:t> </a:t>
                      </a:r>
                      <a:r>
                        <a:rPr lang="en-US" sz="1200" b="1" dirty="0" err="1">
                          <a:solidFill>
                            <a:srgbClr val="800080"/>
                          </a:solidFill>
                          <a:effectLst/>
                          <a:latin typeface="inherit"/>
                        </a:rPr>
                        <a:t>boolean</a:t>
                      </a:r>
                      <a:r>
                        <a:rPr lang="en-US" sz="1200" dirty="0">
                          <a:solidFill>
                            <a:srgbClr val="006FE0"/>
                          </a:solidFill>
                          <a:effectLst/>
                          <a:latin typeface="inherit"/>
                        </a:rPr>
                        <a:t> </a:t>
                      </a:r>
                      <a:r>
                        <a:rPr lang="en-US" sz="1200" dirty="0" err="1">
                          <a:solidFill>
                            <a:srgbClr val="008080"/>
                          </a:solidFill>
                          <a:effectLst/>
                          <a:latin typeface="inherit"/>
                        </a:rPr>
                        <a:t>onOptionsItemSelected</a:t>
                      </a:r>
                      <a:r>
                        <a:rPr lang="en-US" sz="1200" dirty="0">
                          <a:solidFill>
                            <a:srgbClr val="333333"/>
                          </a:solidFill>
                          <a:effectLst/>
                          <a:latin typeface="inherit"/>
                        </a:rPr>
                        <a:t>(</a:t>
                      </a:r>
                      <a:r>
                        <a:rPr lang="en-US" sz="1200" dirty="0" err="1">
                          <a:solidFill>
                            <a:srgbClr val="008080"/>
                          </a:solidFill>
                          <a:effectLst/>
                          <a:latin typeface="inherit"/>
                        </a:rPr>
                        <a:t>MenuItem</a:t>
                      </a:r>
                      <a:r>
                        <a:rPr lang="en-US" sz="1200" dirty="0">
                          <a:solidFill>
                            <a:srgbClr val="008080"/>
                          </a:solidFill>
                          <a:effectLst/>
                          <a:latin typeface="inherit"/>
                        </a:rPr>
                        <a:t> </a:t>
                      </a:r>
                      <a:r>
                        <a:rPr lang="en-US" sz="1200" dirty="0">
                          <a:solidFill>
                            <a:srgbClr val="002D7A"/>
                          </a:solidFill>
                          <a:effectLst/>
                          <a:latin typeface="inherit"/>
                        </a:rPr>
                        <a:t>item</a:t>
                      </a:r>
                      <a:r>
                        <a:rPr lang="en-US" sz="1200" dirty="0">
                          <a:solidFill>
                            <a:srgbClr val="333333"/>
                          </a:solidFill>
                          <a:effectLst/>
                          <a:latin typeface="inherit"/>
                        </a:rPr>
                        <a:t>)</a:t>
                      </a:r>
                      <a:r>
                        <a:rPr lang="en-US" sz="1200" dirty="0">
                          <a:solidFill>
                            <a:srgbClr val="006FE0"/>
                          </a:solidFill>
                          <a:effectLst/>
                          <a:latin typeface="inherit"/>
                        </a:rPr>
                        <a:t> </a:t>
                      </a:r>
                      <a:r>
                        <a:rPr lang="en-US" sz="1200" dirty="0">
                          <a:solidFill>
                            <a:srgbClr val="333333"/>
                          </a:solidFill>
                          <a:effectLst/>
                          <a:latin typeface="inherit"/>
                        </a:rPr>
                        <a:t>{</a:t>
                      </a:r>
                      <a:endParaRPr lang="en-US" sz="1200" dirty="0">
                        <a:solidFill>
                          <a:srgbClr val="000000"/>
                        </a:solidFill>
                        <a:effectLst/>
                        <a:latin typeface="inherit"/>
                      </a:endParaRPr>
                    </a:p>
                    <a:p>
                      <a:pPr algn="l" fontAlgn="t"/>
                      <a:r>
                        <a:rPr lang="en-US" sz="1200" dirty="0">
                          <a:solidFill>
                            <a:srgbClr val="006FE0"/>
                          </a:solidFill>
                          <a:effectLst/>
                          <a:latin typeface="inherit"/>
                        </a:rPr>
                        <a:t>        </a:t>
                      </a:r>
                      <a:r>
                        <a:rPr lang="en-US" sz="1200" i="1" dirty="0">
                          <a:solidFill>
                            <a:srgbClr val="999999"/>
                          </a:solidFill>
                          <a:effectLst/>
                          <a:latin typeface="inherit"/>
                        </a:rPr>
                        <a:t>// Handle action bar item clicks here. The action bar will</a:t>
                      </a:r>
                      <a:endParaRPr lang="en-US" sz="1200" dirty="0">
                        <a:solidFill>
                          <a:srgbClr val="000000"/>
                        </a:solidFill>
                        <a:effectLst/>
                        <a:latin typeface="inherit"/>
                      </a:endParaRPr>
                    </a:p>
                    <a:p>
                      <a:pPr algn="l" fontAlgn="t"/>
                      <a:r>
                        <a:rPr lang="en-US" sz="1200" dirty="0">
                          <a:solidFill>
                            <a:srgbClr val="006FE0"/>
                          </a:solidFill>
                          <a:effectLst/>
                          <a:latin typeface="inherit"/>
                        </a:rPr>
                        <a:t>        </a:t>
                      </a:r>
                      <a:r>
                        <a:rPr lang="en-US" sz="1200" i="1" dirty="0">
                          <a:solidFill>
                            <a:srgbClr val="999999"/>
                          </a:solidFill>
                          <a:effectLst/>
                          <a:latin typeface="inherit"/>
                        </a:rPr>
                        <a:t>// automatically handle clicks on the Home/Up button, so long</a:t>
                      </a:r>
                      <a:endParaRPr lang="en-US" sz="1200" dirty="0">
                        <a:solidFill>
                          <a:srgbClr val="000000"/>
                        </a:solidFill>
                        <a:effectLst/>
                        <a:latin typeface="inherit"/>
                      </a:endParaRPr>
                    </a:p>
                    <a:p>
                      <a:pPr algn="l" fontAlgn="t"/>
                      <a:r>
                        <a:rPr lang="en-US" sz="1200" dirty="0">
                          <a:solidFill>
                            <a:srgbClr val="006FE0"/>
                          </a:solidFill>
                          <a:effectLst/>
                          <a:latin typeface="inherit"/>
                        </a:rPr>
                        <a:t>        </a:t>
                      </a:r>
                      <a:r>
                        <a:rPr lang="en-US" sz="1200" i="1" dirty="0">
                          <a:solidFill>
                            <a:srgbClr val="999999"/>
                          </a:solidFill>
                          <a:effectLst/>
                          <a:latin typeface="inherit"/>
                        </a:rPr>
                        <a:t>// as you specify a parent activity in AndroidManifest.xml.</a:t>
                      </a:r>
                      <a:endParaRPr lang="en-US" sz="1200" dirty="0">
                        <a:solidFill>
                          <a:srgbClr val="000000"/>
                        </a:solidFill>
                        <a:effectLst/>
                        <a:latin typeface="inherit"/>
                      </a:endParaRPr>
                    </a:p>
                    <a:p>
                      <a:pPr algn="l" fontAlgn="t"/>
                      <a:r>
                        <a:rPr lang="en-US" sz="1200" dirty="0">
                          <a:solidFill>
                            <a:srgbClr val="006FE0"/>
                          </a:solidFill>
                          <a:effectLst/>
                          <a:latin typeface="inherit"/>
                        </a:rPr>
                        <a:t>        </a:t>
                      </a:r>
                      <a:r>
                        <a:rPr lang="en-US" sz="1200" b="1" dirty="0" err="1">
                          <a:solidFill>
                            <a:srgbClr val="800080"/>
                          </a:solidFill>
                          <a:effectLst/>
                          <a:latin typeface="inherit"/>
                        </a:rPr>
                        <a:t>int</a:t>
                      </a:r>
                      <a:r>
                        <a:rPr lang="en-US" sz="1200" dirty="0">
                          <a:solidFill>
                            <a:srgbClr val="006FE0"/>
                          </a:solidFill>
                          <a:effectLst/>
                          <a:latin typeface="inherit"/>
                        </a:rPr>
                        <a:t> </a:t>
                      </a:r>
                      <a:r>
                        <a:rPr lang="en-US" sz="1200" dirty="0">
                          <a:solidFill>
                            <a:srgbClr val="002D7A"/>
                          </a:solidFill>
                          <a:effectLst/>
                          <a:latin typeface="inherit"/>
                        </a:rPr>
                        <a:t>id</a:t>
                      </a:r>
                      <a:r>
                        <a:rPr lang="en-US" sz="1200" dirty="0">
                          <a:solidFill>
                            <a:srgbClr val="006FE0"/>
                          </a:solidFill>
                          <a:effectLst/>
                          <a:latin typeface="inherit"/>
                        </a:rPr>
                        <a:t> = </a:t>
                      </a:r>
                      <a:r>
                        <a:rPr lang="en-US" sz="1200" dirty="0" err="1">
                          <a:solidFill>
                            <a:srgbClr val="002D7A"/>
                          </a:solidFill>
                          <a:effectLst/>
                          <a:latin typeface="inherit"/>
                        </a:rPr>
                        <a:t>item</a:t>
                      </a:r>
                      <a:r>
                        <a:rPr lang="en-US" sz="1200" dirty="0" err="1">
                          <a:solidFill>
                            <a:srgbClr val="333333"/>
                          </a:solidFill>
                          <a:effectLst/>
                          <a:latin typeface="inherit"/>
                        </a:rPr>
                        <a:t>.</a:t>
                      </a:r>
                      <a:r>
                        <a:rPr lang="en-US" sz="1200" dirty="0" err="1">
                          <a:solidFill>
                            <a:srgbClr val="008080"/>
                          </a:solidFill>
                          <a:effectLst/>
                          <a:latin typeface="inherit"/>
                        </a:rPr>
                        <a:t>getItemId</a:t>
                      </a:r>
                      <a:r>
                        <a:rPr lang="en-US" sz="1200" dirty="0">
                          <a:solidFill>
                            <a:srgbClr val="333333"/>
                          </a:solidFill>
                          <a:effectLst/>
                          <a:latin typeface="inherit"/>
                        </a:rPr>
                        <a:t>();</a:t>
                      </a:r>
                      <a:endParaRPr lang="en-US" sz="1200" dirty="0">
                        <a:solidFill>
                          <a:srgbClr val="000000"/>
                        </a:solidFill>
                        <a:effectLst/>
                        <a:latin typeface="inherit"/>
                      </a:endParaRPr>
                    </a:p>
                    <a:p>
                      <a:pPr algn="l" fontAlgn="t"/>
                      <a:r>
                        <a:rPr lang="en-US" sz="1200" dirty="0">
                          <a:solidFill>
                            <a:srgbClr val="000000"/>
                          </a:solidFill>
                          <a:effectLst/>
                          <a:latin typeface="inherit"/>
                        </a:rPr>
                        <a:t> </a:t>
                      </a:r>
                    </a:p>
                    <a:p>
                      <a:pPr algn="l" fontAlgn="t"/>
                      <a:r>
                        <a:rPr lang="en-US" sz="1200" dirty="0">
                          <a:solidFill>
                            <a:srgbClr val="006FE0"/>
                          </a:solidFill>
                          <a:effectLst/>
                          <a:latin typeface="inherit"/>
                        </a:rPr>
                        <a:t>        </a:t>
                      </a:r>
                      <a:r>
                        <a:rPr lang="en-US" sz="1200" i="1" dirty="0">
                          <a:solidFill>
                            <a:srgbClr val="999999"/>
                          </a:solidFill>
                          <a:effectLst/>
                          <a:latin typeface="inherit"/>
                        </a:rPr>
                        <a:t>//</a:t>
                      </a:r>
                      <a:r>
                        <a:rPr lang="en-US" sz="1200" i="1" dirty="0" err="1">
                          <a:solidFill>
                            <a:srgbClr val="999999"/>
                          </a:solidFill>
                          <a:effectLst/>
                          <a:latin typeface="inherit"/>
                        </a:rPr>
                        <a:t>noinspection</a:t>
                      </a:r>
                      <a:r>
                        <a:rPr lang="en-US" sz="1200" i="1" dirty="0">
                          <a:solidFill>
                            <a:srgbClr val="999999"/>
                          </a:solidFill>
                          <a:effectLst/>
                          <a:latin typeface="inherit"/>
                        </a:rPr>
                        <a:t> </a:t>
                      </a:r>
                      <a:r>
                        <a:rPr lang="en-US" sz="1200" i="1" dirty="0" err="1">
                          <a:solidFill>
                            <a:srgbClr val="999999"/>
                          </a:solidFill>
                          <a:effectLst/>
                          <a:latin typeface="inherit"/>
                        </a:rPr>
                        <a:t>SimplifiableIfStatement</a:t>
                      </a:r>
                      <a:endParaRPr lang="en-US" sz="1200" dirty="0">
                        <a:solidFill>
                          <a:srgbClr val="000000"/>
                        </a:solidFill>
                        <a:effectLst/>
                        <a:latin typeface="inherit"/>
                      </a:endParaRPr>
                    </a:p>
                    <a:p>
                      <a:pPr algn="l" fontAlgn="t"/>
                      <a:r>
                        <a:rPr lang="en-US" sz="1200" dirty="0">
                          <a:solidFill>
                            <a:srgbClr val="006FE0"/>
                          </a:solidFill>
                          <a:effectLst/>
                          <a:latin typeface="inherit"/>
                        </a:rPr>
                        <a:t>        </a:t>
                      </a:r>
                      <a:r>
                        <a:rPr lang="en-US" sz="1200" b="1" dirty="0">
                          <a:solidFill>
                            <a:srgbClr val="000000"/>
                          </a:solidFill>
                          <a:effectLst/>
                          <a:latin typeface="inherit"/>
                        </a:rPr>
                        <a:t>if</a:t>
                      </a:r>
                      <a:r>
                        <a:rPr lang="en-US" sz="1200" dirty="0">
                          <a:solidFill>
                            <a:srgbClr val="006FE0"/>
                          </a:solidFill>
                          <a:effectLst/>
                          <a:latin typeface="inherit"/>
                        </a:rPr>
                        <a:t> </a:t>
                      </a:r>
                      <a:r>
                        <a:rPr lang="en-US" sz="1200" dirty="0">
                          <a:solidFill>
                            <a:srgbClr val="333333"/>
                          </a:solidFill>
                          <a:effectLst/>
                          <a:latin typeface="inherit"/>
                        </a:rPr>
                        <a:t>(</a:t>
                      </a:r>
                      <a:r>
                        <a:rPr lang="en-US" sz="1200" dirty="0">
                          <a:solidFill>
                            <a:srgbClr val="002D7A"/>
                          </a:solidFill>
                          <a:effectLst/>
                          <a:latin typeface="inherit"/>
                        </a:rPr>
                        <a:t>id</a:t>
                      </a:r>
                      <a:r>
                        <a:rPr lang="en-US" sz="1200" dirty="0">
                          <a:solidFill>
                            <a:srgbClr val="006FE0"/>
                          </a:solidFill>
                          <a:effectLst/>
                          <a:latin typeface="inherit"/>
                        </a:rPr>
                        <a:t> == </a:t>
                      </a:r>
                      <a:r>
                        <a:rPr lang="en-US" sz="1200" dirty="0" err="1">
                          <a:solidFill>
                            <a:srgbClr val="002D7A"/>
                          </a:solidFill>
                          <a:effectLst/>
                          <a:latin typeface="inherit"/>
                        </a:rPr>
                        <a:t>R</a:t>
                      </a:r>
                      <a:r>
                        <a:rPr lang="en-US" sz="1200" dirty="0" err="1">
                          <a:solidFill>
                            <a:srgbClr val="333333"/>
                          </a:solidFill>
                          <a:effectLst/>
                          <a:latin typeface="inherit"/>
                        </a:rPr>
                        <a:t>.</a:t>
                      </a:r>
                      <a:r>
                        <a:rPr lang="en-US" sz="1200" dirty="0" err="1">
                          <a:solidFill>
                            <a:srgbClr val="002D7A"/>
                          </a:solidFill>
                          <a:effectLst/>
                          <a:latin typeface="inherit"/>
                        </a:rPr>
                        <a:t>id</a:t>
                      </a:r>
                      <a:r>
                        <a:rPr lang="en-US" sz="1200" dirty="0" err="1">
                          <a:solidFill>
                            <a:srgbClr val="333333"/>
                          </a:solidFill>
                          <a:effectLst/>
                          <a:latin typeface="inherit"/>
                        </a:rPr>
                        <a:t>.</a:t>
                      </a:r>
                      <a:r>
                        <a:rPr lang="en-US" sz="1200" dirty="0" err="1">
                          <a:solidFill>
                            <a:srgbClr val="002D7A"/>
                          </a:solidFill>
                          <a:effectLst/>
                          <a:latin typeface="inherit"/>
                        </a:rPr>
                        <a:t>action_settings</a:t>
                      </a:r>
                      <a:r>
                        <a:rPr lang="en-US" sz="1200" dirty="0">
                          <a:solidFill>
                            <a:srgbClr val="333333"/>
                          </a:solidFill>
                          <a:effectLst/>
                          <a:latin typeface="inherit"/>
                        </a:rPr>
                        <a:t>)</a:t>
                      </a:r>
                      <a:r>
                        <a:rPr lang="en-US" sz="1200" dirty="0">
                          <a:solidFill>
                            <a:srgbClr val="006FE0"/>
                          </a:solidFill>
                          <a:effectLst/>
                          <a:latin typeface="inherit"/>
                        </a:rPr>
                        <a:t> </a:t>
                      </a:r>
                      <a:r>
                        <a:rPr lang="en-US" sz="1200" dirty="0">
                          <a:solidFill>
                            <a:srgbClr val="333333"/>
                          </a:solidFill>
                          <a:effectLst/>
                          <a:latin typeface="inherit"/>
                        </a:rPr>
                        <a:t>{</a:t>
                      </a:r>
                      <a:endParaRPr lang="en-US" sz="1200" dirty="0">
                        <a:solidFill>
                          <a:srgbClr val="000000"/>
                        </a:solidFill>
                        <a:effectLst/>
                        <a:latin typeface="inherit"/>
                      </a:endParaRPr>
                    </a:p>
                    <a:p>
                      <a:pPr algn="l" fontAlgn="t"/>
                      <a:r>
                        <a:rPr lang="en-US" sz="1200" dirty="0">
                          <a:solidFill>
                            <a:srgbClr val="006FE0"/>
                          </a:solidFill>
                          <a:effectLst/>
                          <a:latin typeface="inherit"/>
                        </a:rPr>
                        <a:t>            </a:t>
                      </a:r>
                      <a:r>
                        <a:rPr lang="en-US" sz="1200" b="1" dirty="0">
                          <a:solidFill>
                            <a:srgbClr val="000000"/>
                          </a:solidFill>
                          <a:effectLst/>
                          <a:latin typeface="inherit"/>
                        </a:rPr>
                        <a:t>return</a:t>
                      </a:r>
                      <a:r>
                        <a:rPr lang="en-US" sz="1200" dirty="0">
                          <a:solidFill>
                            <a:srgbClr val="006FE0"/>
                          </a:solidFill>
                          <a:effectLst/>
                          <a:latin typeface="inherit"/>
                        </a:rPr>
                        <a:t> </a:t>
                      </a:r>
                      <a:r>
                        <a:rPr lang="en-US" sz="1200" b="1" dirty="0">
                          <a:solidFill>
                            <a:srgbClr val="800080"/>
                          </a:solidFill>
                          <a:effectLst/>
                          <a:latin typeface="inherit"/>
                        </a:rPr>
                        <a:t>true</a:t>
                      </a:r>
                      <a:r>
                        <a:rPr lang="en-US" sz="1200" dirty="0">
                          <a:solidFill>
                            <a:srgbClr val="333333"/>
                          </a:solidFill>
                          <a:effectLst/>
                          <a:latin typeface="inherit"/>
                        </a:rPr>
                        <a:t>;</a:t>
                      </a:r>
                      <a:endParaRPr lang="en-US" sz="1200" dirty="0">
                        <a:solidFill>
                          <a:srgbClr val="000000"/>
                        </a:solidFill>
                        <a:effectLst/>
                        <a:latin typeface="inherit"/>
                      </a:endParaRPr>
                    </a:p>
                    <a:p>
                      <a:pPr algn="l" fontAlgn="t"/>
                      <a:r>
                        <a:rPr lang="en-US" sz="1200" dirty="0">
                          <a:solidFill>
                            <a:srgbClr val="006FE0"/>
                          </a:solidFill>
                          <a:effectLst/>
                          <a:latin typeface="inherit"/>
                        </a:rPr>
                        <a:t>        </a:t>
                      </a:r>
                      <a:r>
                        <a:rPr lang="en-US" sz="1200" dirty="0">
                          <a:solidFill>
                            <a:srgbClr val="333333"/>
                          </a:solidFill>
                          <a:effectLst/>
                          <a:latin typeface="inherit"/>
                        </a:rPr>
                        <a:t>}</a:t>
                      </a:r>
                      <a:endParaRPr lang="en-US" sz="1200" dirty="0">
                        <a:solidFill>
                          <a:srgbClr val="000000"/>
                        </a:solidFill>
                        <a:effectLst/>
                        <a:latin typeface="inherit"/>
                      </a:endParaRPr>
                    </a:p>
                    <a:p>
                      <a:pPr algn="l" fontAlgn="t"/>
                      <a:r>
                        <a:rPr lang="en-US" sz="1200" dirty="0">
                          <a:solidFill>
                            <a:srgbClr val="000000"/>
                          </a:solidFill>
                          <a:effectLst/>
                          <a:latin typeface="inherit"/>
                        </a:rPr>
                        <a:t> </a:t>
                      </a:r>
                    </a:p>
                    <a:p>
                      <a:pPr algn="l" fontAlgn="t"/>
                      <a:r>
                        <a:rPr lang="en-US" sz="1200" dirty="0">
                          <a:solidFill>
                            <a:srgbClr val="006FE0"/>
                          </a:solidFill>
                          <a:effectLst/>
                          <a:latin typeface="inherit"/>
                        </a:rPr>
                        <a:t>        </a:t>
                      </a:r>
                      <a:r>
                        <a:rPr lang="en-US" sz="1200" b="1" dirty="0">
                          <a:solidFill>
                            <a:srgbClr val="000000"/>
                          </a:solidFill>
                          <a:effectLst/>
                          <a:latin typeface="inherit"/>
                        </a:rPr>
                        <a:t>return</a:t>
                      </a:r>
                      <a:r>
                        <a:rPr lang="en-US" sz="1200" dirty="0">
                          <a:solidFill>
                            <a:srgbClr val="006FE0"/>
                          </a:solidFill>
                          <a:effectLst/>
                          <a:latin typeface="inherit"/>
                        </a:rPr>
                        <a:t> </a:t>
                      </a:r>
                      <a:r>
                        <a:rPr lang="en-US" sz="1200" b="1" dirty="0" err="1">
                          <a:solidFill>
                            <a:srgbClr val="000000"/>
                          </a:solidFill>
                          <a:effectLst/>
                          <a:latin typeface="inherit"/>
                        </a:rPr>
                        <a:t>super</a:t>
                      </a:r>
                      <a:r>
                        <a:rPr lang="en-US" sz="1200" dirty="0" err="1">
                          <a:solidFill>
                            <a:srgbClr val="333333"/>
                          </a:solidFill>
                          <a:effectLst/>
                          <a:latin typeface="inherit"/>
                        </a:rPr>
                        <a:t>.</a:t>
                      </a:r>
                      <a:r>
                        <a:rPr lang="en-US" sz="1200" dirty="0" err="1">
                          <a:solidFill>
                            <a:srgbClr val="008080"/>
                          </a:solidFill>
                          <a:effectLst/>
                          <a:latin typeface="inherit"/>
                        </a:rPr>
                        <a:t>onOptionsItemSelected</a:t>
                      </a:r>
                      <a:r>
                        <a:rPr lang="en-US" sz="1200" dirty="0">
                          <a:solidFill>
                            <a:srgbClr val="333333"/>
                          </a:solidFill>
                          <a:effectLst/>
                          <a:latin typeface="inherit"/>
                        </a:rPr>
                        <a:t>(</a:t>
                      </a:r>
                      <a:r>
                        <a:rPr lang="en-US" sz="1200" dirty="0">
                          <a:solidFill>
                            <a:srgbClr val="002D7A"/>
                          </a:solidFill>
                          <a:effectLst/>
                          <a:latin typeface="inherit"/>
                        </a:rPr>
                        <a:t>item</a:t>
                      </a:r>
                      <a:r>
                        <a:rPr lang="en-US" sz="1200" dirty="0">
                          <a:solidFill>
                            <a:srgbClr val="333333"/>
                          </a:solidFill>
                          <a:effectLst/>
                          <a:latin typeface="inherit"/>
                        </a:rPr>
                        <a:t>);</a:t>
                      </a:r>
                      <a:endParaRPr lang="en-US" sz="1200" dirty="0">
                        <a:solidFill>
                          <a:srgbClr val="000000"/>
                        </a:solidFill>
                        <a:effectLst/>
                        <a:latin typeface="inherit"/>
                      </a:endParaRPr>
                    </a:p>
                    <a:p>
                      <a:pPr algn="l" fontAlgn="t"/>
                      <a:r>
                        <a:rPr lang="en-US" sz="1200" dirty="0">
                          <a:solidFill>
                            <a:srgbClr val="006FE0"/>
                          </a:solidFill>
                          <a:effectLst/>
                          <a:latin typeface="inherit"/>
                        </a:rPr>
                        <a:t>    </a:t>
                      </a:r>
                      <a:r>
                        <a:rPr lang="en-US" sz="1200" dirty="0">
                          <a:solidFill>
                            <a:srgbClr val="333333"/>
                          </a:solidFill>
                          <a:effectLst/>
                          <a:latin typeface="inherit"/>
                        </a:rPr>
                        <a:t>}</a:t>
                      </a:r>
                      <a:endParaRPr lang="en-US" sz="1200" dirty="0">
                        <a:solidFill>
                          <a:srgbClr val="000000"/>
                        </a:solidFill>
                        <a:effectLst/>
                        <a:latin typeface="inherit"/>
                      </a:endParaRPr>
                    </a:p>
                    <a:p>
                      <a:pPr algn="l" fontAlgn="t"/>
                      <a:r>
                        <a:rPr lang="en-US" sz="1200" dirty="0">
                          <a:solidFill>
                            <a:srgbClr val="000000"/>
                          </a:solidFill>
                          <a:effectLst/>
                          <a:latin typeface="inherit"/>
                        </a:rPr>
                        <a:t> </a:t>
                      </a:r>
                    </a:p>
                    <a:p>
                      <a:pPr algn="l" fontAlgn="t"/>
                      <a:r>
                        <a:rPr lang="en-US" sz="1200" dirty="0">
                          <a:solidFill>
                            <a:srgbClr val="333333"/>
                          </a:solidFill>
                          <a:effectLst/>
                          <a:latin typeface="inherit"/>
                        </a:rPr>
                        <a:t>}</a:t>
                      </a:r>
                      <a:endParaRPr lang="en-US" sz="1200" dirty="0">
                        <a:solidFill>
                          <a:srgbClr val="000000"/>
                        </a:solidFill>
                        <a:effectLst/>
                        <a:latin typeface="inherit"/>
                      </a:endParaRPr>
                    </a:p>
                  </a:txBody>
                  <a:tcPr marL="22406" marR="22406" marT="11203" marB="11203">
                    <a:lnL>
                      <a:noFill/>
                    </a:lnL>
                    <a:lnR>
                      <a:noFill/>
                    </a:lnR>
                    <a:lnT>
                      <a:noFill/>
                    </a:lnT>
                    <a:lnB>
                      <a:noFill/>
                    </a:lnB>
                  </a:tcPr>
                </a:tc>
              </a:tr>
            </a:tbl>
          </a:graphicData>
        </a:graphic>
      </p:graphicFrame>
      <p:sp>
        <p:nvSpPr>
          <p:cNvPr id="7" name="Control 3"/>
          <p:cNvSpPr>
            <a:spLocks noChangeArrowheads="1" noChangeShapeType="1"/>
          </p:cNvSpPr>
          <p:nvPr/>
        </p:nvSpPr>
        <p:spPr bwMode="auto">
          <a:xfrm>
            <a:off x="3627438" y="1600200"/>
            <a:ext cx="914400" cy="9144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endParaRPr lang="en-US"/>
          </a:p>
        </p:txBody>
      </p:sp>
    </p:spTree>
    <p:extLst>
      <p:ext uri="{BB962C8B-B14F-4D97-AF65-F5344CB8AC3E}">
        <p14:creationId xmlns:p14="http://schemas.microsoft.com/office/powerpoint/2010/main" val="1770631891"/>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normAutofit fontScale="92500" lnSpcReduction="20000"/>
          </a:bodyPr>
          <a:lstStyle/>
          <a:p>
            <a:pPr algn="just"/>
            <a:r>
              <a:rPr lang="en-US" sz="3500" dirty="0"/>
              <a:t>Now don’t worry if it is bouncing over your head :P. We will understand every line. </a:t>
            </a:r>
            <a:r>
              <a:rPr lang="en-US" sz="3500" dirty="0" err="1"/>
              <a:t>Everytime</a:t>
            </a:r>
            <a:r>
              <a:rPr lang="en-US" sz="3500" dirty="0"/>
              <a:t> you will create a project the above given snippet would generate automatically.</a:t>
            </a:r>
          </a:p>
          <a:p>
            <a:pPr algn="just"/>
            <a:r>
              <a:rPr lang="en-US" sz="3500" dirty="0"/>
              <a:t>So in the above code we have a class </a:t>
            </a:r>
            <a:r>
              <a:rPr lang="en-US" sz="3500" b="1" dirty="0" err="1"/>
              <a:t>MainActivity</a:t>
            </a:r>
            <a:r>
              <a:rPr lang="en-US" sz="3500" b="1" dirty="0"/>
              <a:t>. </a:t>
            </a:r>
            <a:r>
              <a:rPr lang="en-US" sz="3500" dirty="0"/>
              <a:t>Inside the class we have three </a:t>
            </a:r>
            <a:r>
              <a:rPr lang="en-US" sz="3500" dirty="0" err="1"/>
              <a:t>overriden</a:t>
            </a:r>
            <a:r>
              <a:rPr lang="en-US" sz="3500" dirty="0"/>
              <a:t> methods. Leave the first method and delete the remaining two methods (</a:t>
            </a:r>
            <a:r>
              <a:rPr lang="en-US" sz="3500" dirty="0" err="1"/>
              <a:t>onCreateOptionMenu</a:t>
            </a:r>
            <a:r>
              <a:rPr lang="en-US" sz="3500" dirty="0"/>
              <a:t> and </a:t>
            </a:r>
            <a:r>
              <a:rPr lang="en-US" sz="3500" dirty="0" err="1"/>
              <a:t>onOptionsItemSelected</a:t>
            </a:r>
            <a:r>
              <a:rPr lang="en-US" sz="3500" dirty="0"/>
              <a:t>). After deleting the methods you will have the following code.</a:t>
            </a:r>
          </a:p>
          <a:p>
            <a:endParaRPr lang="en-US" dirty="0"/>
          </a:p>
        </p:txBody>
      </p:sp>
    </p:spTree>
    <p:extLst>
      <p:ext uri="{BB962C8B-B14F-4D97-AF65-F5344CB8AC3E}">
        <p14:creationId xmlns:p14="http://schemas.microsoft.com/office/powerpoint/2010/main" val="486403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r>
            <a:br>
              <a:rPr lang="en-US" dirty="0" smtClean="0"/>
            </a:br>
            <a:r>
              <a:rPr lang="en-US" dirty="0" smtClean="0"/>
              <a:t>A </a:t>
            </a:r>
            <a:r>
              <a:rPr lang="en-US" dirty="0"/>
              <a:t>window will open, from left click on </a:t>
            </a:r>
            <a:r>
              <a:rPr lang="en-US" b="1" dirty="0"/>
              <a:t>Advanced System Settings </a:t>
            </a:r>
            <a:r>
              <a:rPr lang="en-US" dirty="0"/>
              <a:t/>
            </a:r>
            <a:br>
              <a:rPr lang="en-US" dirty="0"/>
            </a:br>
            <a:endParaRPr lang="en-US" dirty="0"/>
          </a:p>
        </p:txBody>
      </p:sp>
      <p:pic>
        <p:nvPicPr>
          <p:cNvPr id="39938" name="Picture 2" descr="C:\Users\LENOVO\Desktop\advance-system-settings.png"/>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381000" y="1600200"/>
            <a:ext cx="8305800" cy="51816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49850332"/>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031847260"/>
              </p:ext>
            </p:extLst>
          </p:nvPr>
        </p:nvGraphicFramePr>
        <p:xfrm>
          <a:off x="228600" y="1524000"/>
          <a:ext cx="8763000" cy="5029200"/>
        </p:xfrm>
        <a:graphic>
          <a:graphicData uri="http://schemas.openxmlformats.org/drawingml/2006/table">
            <a:tbl>
              <a:tblPr/>
              <a:tblGrid>
                <a:gridCol w="252579"/>
                <a:gridCol w="8510421"/>
              </a:tblGrid>
              <a:tr h="5029200">
                <a:tc>
                  <a:txBody>
                    <a:bodyPr/>
                    <a:lstStyle/>
                    <a:p>
                      <a:pPr algn="r" fontAlgn="t"/>
                      <a:r>
                        <a:rPr lang="en-US" dirty="0">
                          <a:solidFill>
                            <a:srgbClr val="AAAAAA"/>
                          </a:solidFill>
                          <a:effectLst/>
                          <a:latin typeface="inherit"/>
                        </a:rPr>
                        <a:t>1</a:t>
                      </a:r>
                    </a:p>
                    <a:p>
                      <a:pPr algn="r" fontAlgn="t"/>
                      <a:endParaRPr lang="en-US" dirty="0" smtClean="0">
                        <a:solidFill>
                          <a:srgbClr val="AAAAAA"/>
                        </a:solidFill>
                        <a:effectLst/>
                        <a:latin typeface="inherit"/>
                      </a:endParaRPr>
                    </a:p>
                    <a:p>
                      <a:pPr algn="r" fontAlgn="t"/>
                      <a:endParaRPr lang="en-US" dirty="0" smtClean="0">
                        <a:solidFill>
                          <a:srgbClr val="AAAAAA"/>
                        </a:solidFill>
                        <a:effectLst/>
                        <a:latin typeface="inherit"/>
                      </a:endParaRPr>
                    </a:p>
                    <a:p>
                      <a:pPr algn="r" fontAlgn="t"/>
                      <a:endParaRPr lang="en-US" dirty="0" smtClean="0">
                        <a:solidFill>
                          <a:srgbClr val="AAAAAA"/>
                        </a:solidFill>
                        <a:effectLst/>
                        <a:latin typeface="inherit"/>
                      </a:endParaRPr>
                    </a:p>
                    <a:p>
                      <a:pPr algn="r" fontAlgn="t"/>
                      <a:r>
                        <a:rPr lang="en-US" dirty="0" smtClean="0">
                          <a:solidFill>
                            <a:srgbClr val="AAAAAA"/>
                          </a:solidFill>
                          <a:effectLst/>
                          <a:latin typeface="inherit"/>
                        </a:rPr>
                        <a:t>2</a:t>
                      </a:r>
                      <a:endParaRPr lang="en-US" dirty="0">
                        <a:solidFill>
                          <a:srgbClr val="AAAAAA"/>
                        </a:solidFill>
                        <a:effectLst/>
                        <a:latin typeface="inherit"/>
                      </a:endParaRPr>
                    </a:p>
                    <a:p>
                      <a:pPr algn="r" fontAlgn="t"/>
                      <a:r>
                        <a:rPr lang="en-US" dirty="0" smtClean="0">
                          <a:solidFill>
                            <a:srgbClr val="AAAAAA"/>
                          </a:solidFill>
                          <a:effectLst/>
                          <a:latin typeface="inherit"/>
                        </a:rPr>
                        <a:t>3</a:t>
                      </a:r>
                    </a:p>
                    <a:p>
                      <a:pPr algn="r" fontAlgn="t"/>
                      <a:r>
                        <a:rPr lang="en-US" dirty="0" smtClean="0">
                          <a:solidFill>
                            <a:srgbClr val="AAAAAA"/>
                          </a:solidFill>
                          <a:effectLst/>
                          <a:latin typeface="inherit"/>
                        </a:rPr>
                        <a:t>4</a:t>
                      </a:r>
                      <a:endParaRPr lang="en-US" dirty="0">
                        <a:solidFill>
                          <a:srgbClr val="AAAAAA"/>
                        </a:solidFill>
                        <a:effectLst/>
                        <a:latin typeface="inherit"/>
                      </a:endParaRPr>
                    </a:p>
                    <a:p>
                      <a:pPr algn="r" fontAlgn="t"/>
                      <a:r>
                        <a:rPr lang="en-US" dirty="0">
                          <a:solidFill>
                            <a:srgbClr val="AAAAAA"/>
                          </a:solidFill>
                          <a:effectLst/>
                          <a:latin typeface="inherit"/>
                        </a:rPr>
                        <a:t>5</a:t>
                      </a:r>
                    </a:p>
                    <a:p>
                      <a:pPr algn="r" fontAlgn="t"/>
                      <a:r>
                        <a:rPr lang="en-US" dirty="0">
                          <a:solidFill>
                            <a:srgbClr val="AAAAAA"/>
                          </a:solidFill>
                          <a:effectLst/>
                          <a:latin typeface="inherit"/>
                        </a:rPr>
                        <a:t>6</a:t>
                      </a:r>
                    </a:p>
                    <a:p>
                      <a:pPr algn="r" fontAlgn="t"/>
                      <a:r>
                        <a:rPr lang="en-US" dirty="0">
                          <a:solidFill>
                            <a:srgbClr val="AAAAAA"/>
                          </a:solidFill>
                          <a:effectLst/>
                          <a:latin typeface="inherit"/>
                        </a:rPr>
                        <a:t>7</a:t>
                      </a:r>
                    </a:p>
                    <a:p>
                      <a:pPr algn="r" fontAlgn="t"/>
                      <a:r>
                        <a:rPr lang="en-US" dirty="0">
                          <a:solidFill>
                            <a:srgbClr val="AAAAAA"/>
                          </a:solidFill>
                          <a:effectLst/>
                          <a:latin typeface="inherit"/>
                        </a:rPr>
                        <a:t>8</a:t>
                      </a:r>
                    </a:p>
                    <a:p>
                      <a:pPr algn="r" fontAlgn="t"/>
                      <a:r>
                        <a:rPr lang="en-US" dirty="0">
                          <a:solidFill>
                            <a:srgbClr val="AAAAAA"/>
                          </a:solidFill>
                          <a:effectLst/>
                          <a:latin typeface="inherit"/>
                        </a:rPr>
                        <a:t>9</a:t>
                      </a:r>
                    </a:p>
                  </a:txBody>
                  <a:tcPr>
                    <a:lnL>
                      <a:noFill/>
                    </a:lnL>
                    <a:lnR>
                      <a:noFill/>
                    </a:lnR>
                    <a:lnT>
                      <a:noFill/>
                    </a:lnT>
                    <a:lnB>
                      <a:noFill/>
                    </a:lnB>
                    <a:solidFill>
                      <a:srgbClr val="EEEEEE"/>
                    </a:solidFill>
                  </a:tcPr>
                </a:tc>
                <a:tc>
                  <a:txBody>
                    <a:bodyPr/>
                    <a:lstStyle/>
                    <a:p>
                      <a:pPr algn="l" fontAlgn="t"/>
                      <a:r>
                        <a:rPr lang="en-US" sz="2800" dirty="0">
                          <a:solidFill>
                            <a:srgbClr val="800080"/>
                          </a:solidFill>
                          <a:effectLst/>
                          <a:latin typeface="inherit"/>
                        </a:rPr>
                        <a:t>public</a:t>
                      </a:r>
                      <a:r>
                        <a:rPr lang="en-US" sz="2800" dirty="0">
                          <a:solidFill>
                            <a:srgbClr val="006FE0"/>
                          </a:solidFill>
                          <a:effectLst/>
                          <a:latin typeface="inherit"/>
                        </a:rPr>
                        <a:t> </a:t>
                      </a:r>
                      <a:r>
                        <a:rPr lang="en-US" sz="2800" b="1" dirty="0">
                          <a:solidFill>
                            <a:srgbClr val="800080"/>
                          </a:solidFill>
                          <a:effectLst/>
                          <a:latin typeface="inherit"/>
                        </a:rPr>
                        <a:t>class</a:t>
                      </a:r>
                      <a:r>
                        <a:rPr lang="en-US" sz="2800" dirty="0">
                          <a:solidFill>
                            <a:srgbClr val="006FE0"/>
                          </a:solidFill>
                          <a:effectLst/>
                          <a:latin typeface="inherit"/>
                        </a:rPr>
                        <a:t> </a:t>
                      </a:r>
                      <a:r>
                        <a:rPr lang="en-US" sz="2800" dirty="0" err="1">
                          <a:solidFill>
                            <a:srgbClr val="008080"/>
                          </a:solidFill>
                          <a:effectLst/>
                          <a:latin typeface="inherit"/>
                        </a:rPr>
                        <a:t>MainActivity</a:t>
                      </a:r>
                      <a:r>
                        <a:rPr lang="en-US" sz="2800" dirty="0">
                          <a:solidFill>
                            <a:srgbClr val="006FE0"/>
                          </a:solidFill>
                          <a:effectLst/>
                          <a:latin typeface="inherit"/>
                        </a:rPr>
                        <a:t> </a:t>
                      </a:r>
                      <a:r>
                        <a:rPr lang="en-US" sz="2800" b="1" dirty="0">
                          <a:solidFill>
                            <a:srgbClr val="000000"/>
                          </a:solidFill>
                          <a:effectLst/>
                          <a:latin typeface="inherit"/>
                        </a:rPr>
                        <a:t>extends</a:t>
                      </a:r>
                      <a:r>
                        <a:rPr lang="en-US" sz="2800" dirty="0">
                          <a:solidFill>
                            <a:srgbClr val="006FE0"/>
                          </a:solidFill>
                          <a:effectLst/>
                          <a:latin typeface="inherit"/>
                        </a:rPr>
                        <a:t> </a:t>
                      </a:r>
                      <a:r>
                        <a:rPr lang="en-US" sz="2800" dirty="0" err="1">
                          <a:solidFill>
                            <a:srgbClr val="008080"/>
                          </a:solidFill>
                          <a:effectLst/>
                          <a:latin typeface="inherit"/>
                        </a:rPr>
                        <a:t>AppCompatActivity</a:t>
                      </a:r>
                      <a:r>
                        <a:rPr lang="en-US" sz="2800" dirty="0">
                          <a:solidFill>
                            <a:srgbClr val="006FE0"/>
                          </a:solidFill>
                          <a:effectLst/>
                          <a:latin typeface="inherit"/>
                        </a:rPr>
                        <a:t> </a:t>
                      </a:r>
                      <a:r>
                        <a:rPr lang="en-US" sz="2800" dirty="0">
                          <a:solidFill>
                            <a:srgbClr val="333333"/>
                          </a:solidFill>
                          <a:effectLst/>
                          <a:latin typeface="inherit"/>
                        </a:rPr>
                        <a:t>{</a:t>
                      </a:r>
                      <a:endParaRPr lang="en-US" sz="2800" dirty="0">
                        <a:solidFill>
                          <a:srgbClr val="000000"/>
                        </a:solidFill>
                        <a:effectLst/>
                        <a:latin typeface="inherit"/>
                      </a:endParaRPr>
                    </a:p>
                    <a:p>
                      <a:pPr algn="l" fontAlgn="t"/>
                      <a:r>
                        <a:rPr lang="en-US" sz="2800" dirty="0">
                          <a:solidFill>
                            <a:srgbClr val="000000"/>
                          </a:solidFill>
                          <a:effectLst/>
                          <a:latin typeface="inherit"/>
                        </a:rPr>
                        <a:t> </a:t>
                      </a:r>
                    </a:p>
                    <a:p>
                      <a:pPr algn="l" fontAlgn="t"/>
                      <a:r>
                        <a:rPr lang="en-US" sz="2800" dirty="0">
                          <a:solidFill>
                            <a:srgbClr val="006FE0"/>
                          </a:solidFill>
                          <a:effectLst/>
                          <a:latin typeface="inherit"/>
                        </a:rPr>
                        <a:t>    </a:t>
                      </a:r>
                      <a:r>
                        <a:rPr lang="en-US" sz="2800" i="1" dirty="0">
                          <a:solidFill>
                            <a:srgbClr val="666666"/>
                          </a:solidFill>
                          <a:effectLst/>
                          <a:latin typeface="inherit"/>
                        </a:rPr>
                        <a:t>@Override</a:t>
                      </a:r>
                      <a:endParaRPr lang="en-US" sz="2800" dirty="0">
                        <a:solidFill>
                          <a:srgbClr val="000000"/>
                        </a:solidFill>
                        <a:effectLst/>
                        <a:latin typeface="inherit"/>
                      </a:endParaRPr>
                    </a:p>
                    <a:p>
                      <a:pPr algn="l" fontAlgn="t"/>
                      <a:r>
                        <a:rPr lang="en-US" sz="2800" dirty="0">
                          <a:solidFill>
                            <a:srgbClr val="006FE0"/>
                          </a:solidFill>
                          <a:effectLst/>
                          <a:latin typeface="inherit"/>
                        </a:rPr>
                        <a:t>    </a:t>
                      </a:r>
                      <a:r>
                        <a:rPr lang="en-US" sz="2800" dirty="0">
                          <a:solidFill>
                            <a:srgbClr val="800080"/>
                          </a:solidFill>
                          <a:effectLst/>
                          <a:latin typeface="inherit"/>
                        </a:rPr>
                        <a:t>protected</a:t>
                      </a:r>
                      <a:r>
                        <a:rPr lang="en-US" sz="2800" dirty="0">
                          <a:solidFill>
                            <a:srgbClr val="006FE0"/>
                          </a:solidFill>
                          <a:effectLst/>
                          <a:latin typeface="inherit"/>
                        </a:rPr>
                        <a:t> </a:t>
                      </a:r>
                      <a:r>
                        <a:rPr lang="en-US" sz="2800" b="1" dirty="0">
                          <a:solidFill>
                            <a:srgbClr val="800080"/>
                          </a:solidFill>
                          <a:effectLst/>
                          <a:latin typeface="inherit"/>
                        </a:rPr>
                        <a:t>void</a:t>
                      </a:r>
                      <a:r>
                        <a:rPr lang="en-US" sz="2800" dirty="0">
                          <a:solidFill>
                            <a:srgbClr val="006FE0"/>
                          </a:solidFill>
                          <a:effectLst/>
                          <a:latin typeface="inherit"/>
                        </a:rPr>
                        <a:t> </a:t>
                      </a:r>
                      <a:r>
                        <a:rPr lang="en-US" sz="2800" dirty="0" err="1">
                          <a:solidFill>
                            <a:srgbClr val="008080"/>
                          </a:solidFill>
                          <a:effectLst/>
                          <a:latin typeface="inherit"/>
                        </a:rPr>
                        <a:t>onCreate</a:t>
                      </a:r>
                      <a:r>
                        <a:rPr lang="en-US" sz="2800" dirty="0">
                          <a:solidFill>
                            <a:srgbClr val="333333"/>
                          </a:solidFill>
                          <a:effectLst/>
                          <a:latin typeface="inherit"/>
                        </a:rPr>
                        <a:t>(</a:t>
                      </a:r>
                      <a:r>
                        <a:rPr lang="en-US" sz="2800" dirty="0">
                          <a:solidFill>
                            <a:srgbClr val="008080"/>
                          </a:solidFill>
                          <a:effectLst/>
                          <a:latin typeface="inherit"/>
                        </a:rPr>
                        <a:t>Bundle </a:t>
                      </a:r>
                      <a:r>
                        <a:rPr lang="en-US" sz="2800" dirty="0" err="1">
                          <a:solidFill>
                            <a:srgbClr val="002D7A"/>
                          </a:solidFill>
                          <a:effectLst/>
                          <a:latin typeface="inherit"/>
                        </a:rPr>
                        <a:t>savedInstanceState</a:t>
                      </a:r>
                      <a:r>
                        <a:rPr lang="en-US" sz="2800" dirty="0">
                          <a:solidFill>
                            <a:srgbClr val="333333"/>
                          </a:solidFill>
                          <a:effectLst/>
                          <a:latin typeface="inherit"/>
                        </a:rPr>
                        <a:t>)</a:t>
                      </a:r>
                      <a:r>
                        <a:rPr lang="en-US" sz="2800" dirty="0">
                          <a:solidFill>
                            <a:srgbClr val="006FE0"/>
                          </a:solidFill>
                          <a:effectLst/>
                          <a:latin typeface="inherit"/>
                        </a:rPr>
                        <a:t> </a:t>
                      </a:r>
                      <a:r>
                        <a:rPr lang="en-US" sz="2800" dirty="0">
                          <a:solidFill>
                            <a:srgbClr val="333333"/>
                          </a:solidFill>
                          <a:effectLst/>
                          <a:latin typeface="inherit"/>
                        </a:rPr>
                        <a:t>{</a:t>
                      </a:r>
                      <a:endParaRPr lang="en-US" sz="2800" dirty="0">
                        <a:solidFill>
                          <a:srgbClr val="000000"/>
                        </a:solidFill>
                        <a:effectLst/>
                        <a:latin typeface="inherit"/>
                      </a:endParaRPr>
                    </a:p>
                    <a:p>
                      <a:pPr algn="l" fontAlgn="t"/>
                      <a:r>
                        <a:rPr lang="en-US" sz="2800" dirty="0">
                          <a:solidFill>
                            <a:srgbClr val="006FE0"/>
                          </a:solidFill>
                          <a:effectLst/>
                          <a:latin typeface="inherit"/>
                        </a:rPr>
                        <a:t>        </a:t>
                      </a:r>
                      <a:r>
                        <a:rPr lang="en-US" sz="2800" b="1" dirty="0" err="1">
                          <a:solidFill>
                            <a:srgbClr val="000000"/>
                          </a:solidFill>
                          <a:effectLst/>
                          <a:latin typeface="inherit"/>
                        </a:rPr>
                        <a:t>super</a:t>
                      </a:r>
                      <a:r>
                        <a:rPr lang="en-US" sz="2800" dirty="0" err="1">
                          <a:solidFill>
                            <a:srgbClr val="333333"/>
                          </a:solidFill>
                          <a:effectLst/>
                          <a:latin typeface="inherit"/>
                        </a:rPr>
                        <a:t>.</a:t>
                      </a:r>
                      <a:r>
                        <a:rPr lang="en-US" sz="2800" dirty="0" err="1">
                          <a:solidFill>
                            <a:srgbClr val="008080"/>
                          </a:solidFill>
                          <a:effectLst/>
                          <a:latin typeface="inherit"/>
                        </a:rPr>
                        <a:t>onCreate</a:t>
                      </a:r>
                      <a:r>
                        <a:rPr lang="en-US" sz="2800" dirty="0">
                          <a:solidFill>
                            <a:srgbClr val="333333"/>
                          </a:solidFill>
                          <a:effectLst/>
                          <a:latin typeface="inherit"/>
                        </a:rPr>
                        <a:t>(</a:t>
                      </a:r>
                      <a:r>
                        <a:rPr lang="en-US" sz="2800" dirty="0" err="1">
                          <a:solidFill>
                            <a:srgbClr val="002D7A"/>
                          </a:solidFill>
                          <a:effectLst/>
                          <a:latin typeface="inherit"/>
                        </a:rPr>
                        <a:t>savedInstanceState</a:t>
                      </a:r>
                      <a:r>
                        <a:rPr lang="en-US" sz="2800" dirty="0">
                          <a:solidFill>
                            <a:srgbClr val="333333"/>
                          </a:solidFill>
                          <a:effectLst/>
                          <a:latin typeface="inherit"/>
                        </a:rPr>
                        <a:t>);</a:t>
                      </a:r>
                      <a:endParaRPr lang="en-US" sz="2800" dirty="0">
                        <a:solidFill>
                          <a:srgbClr val="000000"/>
                        </a:solidFill>
                        <a:effectLst/>
                        <a:latin typeface="inherit"/>
                      </a:endParaRPr>
                    </a:p>
                    <a:p>
                      <a:pPr algn="l" fontAlgn="t"/>
                      <a:r>
                        <a:rPr lang="en-US" sz="2800" dirty="0">
                          <a:solidFill>
                            <a:srgbClr val="006FE0"/>
                          </a:solidFill>
                          <a:effectLst/>
                          <a:latin typeface="inherit"/>
                        </a:rPr>
                        <a:t>        </a:t>
                      </a:r>
                      <a:r>
                        <a:rPr lang="en-US" sz="2800" dirty="0" err="1">
                          <a:solidFill>
                            <a:srgbClr val="008080"/>
                          </a:solidFill>
                          <a:effectLst/>
                          <a:latin typeface="inherit"/>
                        </a:rPr>
                        <a:t>setContentView</a:t>
                      </a:r>
                      <a:r>
                        <a:rPr lang="en-US" sz="2800" dirty="0">
                          <a:solidFill>
                            <a:srgbClr val="333333"/>
                          </a:solidFill>
                          <a:effectLst/>
                          <a:latin typeface="inherit"/>
                        </a:rPr>
                        <a:t>(</a:t>
                      </a:r>
                      <a:r>
                        <a:rPr lang="en-US" sz="2800" dirty="0" err="1">
                          <a:solidFill>
                            <a:srgbClr val="002D7A"/>
                          </a:solidFill>
                          <a:effectLst/>
                          <a:latin typeface="inherit"/>
                        </a:rPr>
                        <a:t>R</a:t>
                      </a:r>
                      <a:r>
                        <a:rPr lang="en-US" sz="2800" dirty="0" err="1">
                          <a:solidFill>
                            <a:srgbClr val="333333"/>
                          </a:solidFill>
                          <a:effectLst/>
                          <a:latin typeface="inherit"/>
                        </a:rPr>
                        <a:t>.</a:t>
                      </a:r>
                      <a:r>
                        <a:rPr lang="en-US" sz="2800" dirty="0" err="1">
                          <a:solidFill>
                            <a:srgbClr val="002D7A"/>
                          </a:solidFill>
                          <a:effectLst/>
                          <a:latin typeface="inherit"/>
                        </a:rPr>
                        <a:t>layout</a:t>
                      </a:r>
                      <a:r>
                        <a:rPr lang="en-US" sz="2800" dirty="0" err="1">
                          <a:solidFill>
                            <a:srgbClr val="333333"/>
                          </a:solidFill>
                          <a:effectLst/>
                          <a:latin typeface="inherit"/>
                        </a:rPr>
                        <a:t>.</a:t>
                      </a:r>
                      <a:r>
                        <a:rPr lang="en-US" sz="2800" dirty="0" err="1">
                          <a:solidFill>
                            <a:srgbClr val="002D7A"/>
                          </a:solidFill>
                          <a:effectLst/>
                          <a:latin typeface="inherit"/>
                        </a:rPr>
                        <a:t>activity_main</a:t>
                      </a:r>
                      <a:r>
                        <a:rPr lang="en-US" sz="2800" dirty="0">
                          <a:solidFill>
                            <a:srgbClr val="333333"/>
                          </a:solidFill>
                          <a:effectLst/>
                          <a:latin typeface="inherit"/>
                        </a:rPr>
                        <a:t>);</a:t>
                      </a:r>
                      <a:endParaRPr lang="en-US" sz="2800" dirty="0">
                        <a:solidFill>
                          <a:srgbClr val="000000"/>
                        </a:solidFill>
                        <a:effectLst/>
                        <a:latin typeface="inherit"/>
                      </a:endParaRPr>
                    </a:p>
                    <a:p>
                      <a:pPr algn="l" fontAlgn="t"/>
                      <a:r>
                        <a:rPr lang="en-US" sz="2800" dirty="0">
                          <a:solidFill>
                            <a:srgbClr val="006FE0"/>
                          </a:solidFill>
                          <a:effectLst/>
                          <a:latin typeface="inherit"/>
                        </a:rPr>
                        <a:t>    </a:t>
                      </a:r>
                      <a:r>
                        <a:rPr lang="en-US" sz="2800" dirty="0">
                          <a:solidFill>
                            <a:srgbClr val="333333"/>
                          </a:solidFill>
                          <a:effectLst/>
                          <a:latin typeface="inherit"/>
                        </a:rPr>
                        <a:t>}</a:t>
                      </a:r>
                      <a:endParaRPr lang="en-US" sz="2800" dirty="0">
                        <a:solidFill>
                          <a:srgbClr val="000000"/>
                        </a:solidFill>
                        <a:effectLst/>
                        <a:latin typeface="inherit"/>
                      </a:endParaRPr>
                    </a:p>
                    <a:p>
                      <a:pPr algn="l" fontAlgn="t"/>
                      <a:r>
                        <a:rPr lang="en-US" sz="2800" dirty="0">
                          <a:solidFill>
                            <a:srgbClr val="006FE0"/>
                          </a:solidFill>
                          <a:effectLst/>
                          <a:latin typeface="inherit"/>
                        </a:rPr>
                        <a:t>    </a:t>
                      </a:r>
                      <a:endParaRPr lang="en-US" sz="2800" dirty="0">
                        <a:solidFill>
                          <a:srgbClr val="000000"/>
                        </a:solidFill>
                        <a:effectLst/>
                        <a:latin typeface="inherit"/>
                      </a:endParaRPr>
                    </a:p>
                    <a:p>
                      <a:pPr algn="l" fontAlgn="t"/>
                      <a:r>
                        <a:rPr lang="en-US" sz="2800" dirty="0">
                          <a:solidFill>
                            <a:srgbClr val="333333"/>
                          </a:solidFill>
                          <a:effectLst/>
                          <a:latin typeface="inherit"/>
                        </a:rPr>
                        <a:t>}</a:t>
                      </a:r>
                      <a:endParaRPr lang="en-US" sz="2800" dirty="0">
                        <a:solidFill>
                          <a:srgbClr val="000000"/>
                        </a:solidFill>
                        <a:effectLst/>
                        <a:latin typeface="inherit"/>
                      </a:endParaRPr>
                    </a:p>
                  </a:txBody>
                  <a:tcPr>
                    <a:lnL>
                      <a:noFill/>
                    </a:lnL>
                    <a:lnR>
                      <a:noFill/>
                    </a:lnR>
                    <a:lnT>
                      <a:noFill/>
                    </a:lnT>
                    <a:lnB>
                      <a:noFill/>
                    </a:lnB>
                  </a:tcPr>
                </a:tc>
              </a:tr>
            </a:tbl>
          </a:graphicData>
        </a:graphic>
      </p:graphicFrame>
      <p:sp>
        <p:nvSpPr>
          <p:cNvPr id="5" name="Rectangle 1"/>
          <p:cNvSpPr>
            <a:spLocks noChangeArrowheads="1"/>
          </p:cNvSpPr>
          <p:nvPr/>
        </p:nvSpPr>
        <p:spPr bwMode="auto">
          <a:xfrm>
            <a:off x="1149206" y="18595"/>
            <a:ext cx="7010399" cy="1292662"/>
          </a:xfrm>
          <a:prstGeom prst="rect">
            <a:avLst/>
          </a:prstGeom>
          <a:solidFill>
            <a:srgbClr val="EEEEEE"/>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dirty="0" smtClean="0">
              <a:ln>
                <a:noFill/>
              </a:ln>
              <a:solidFill>
                <a:srgbClr val="666666"/>
              </a:solidFill>
              <a:effectLst/>
              <a:latin typeface="inherit"/>
              <a:cs typeface="Arial" pitchFamily="34"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2800" b="0" i="0" u="none" strike="noStrike" cap="none" normalizeH="0" baseline="0" dirty="0" smtClean="0">
                <a:ln>
                  <a:noFill/>
                </a:ln>
                <a:solidFill>
                  <a:srgbClr val="666666"/>
                </a:solidFill>
                <a:effectLst/>
                <a:latin typeface="inherit"/>
                <a:cs typeface="Arial" pitchFamily="34" charset="0"/>
              </a:rPr>
              <a:t>MainActivity.java</a:t>
            </a:r>
            <a:endParaRPr kumimoji="0" lang="en-US" sz="2800" b="0" i="0" u="none" strike="noStrike" cap="none" normalizeH="0" baseline="0" dirty="0" smtClean="0">
              <a:ln>
                <a:noFill/>
              </a:ln>
              <a:solidFill>
                <a:srgbClr val="333333"/>
              </a:solidFill>
              <a:effectLst/>
              <a:latin typeface="Monaco"/>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p:txBody>
      </p:sp>
      <p:sp>
        <p:nvSpPr>
          <p:cNvPr id="7" name="Control 3"/>
          <p:cNvSpPr>
            <a:spLocks noChangeArrowheads="1" noChangeShapeType="1"/>
          </p:cNvSpPr>
          <p:nvPr/>
        </p:nvSpPr>
        <p:spPr bwMode="auto">
          <a:xfrm>
            <a:off x="712788" y="2582863"/>
            <a:ext cx="914400" cy="9144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endParaRPr lang="en-US"/>
          </a:p>
        </p:txBody>
      </p:sp>
    </p:spTree>
    <p:extLst>
      <p:ext uri="{BB962C8B-B14F-4D97-AF65-F5344CB8AC3E}">
        <p14:creationId xmlns:p14="http://schemas.microsoft.com/office/powerpoint/2010/main" val="2381705531"/>
      </p:ext>
    </p:ext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Understanding the Above Code</a:t>
            </a:r>
            <a:br>
              <a:rPr lang="en-US" dirty="0"/>
            </a:br>
            <a:endParaRPr lang="en-US" dirty="0"/>
          </a:p>
        </p:txBody>
      </p:sp>
      <p:sp>
        <p:nvSpPr>
          <p:cNvPr id="3" name="Content Placeholder 2"/>
          <p:cNvSpPr>
            <a:spLocks noGrp="1"/>
          </p:cNvSpPr>
          <p:nvPr>
            <p:ph idx="1"/>
          </p:nvPr>
        </p:nvSpPr>
        <p:spPr>
          <a:xfrm>
            <a:off x="152400" y="1066800"/>
            <a:ext cx="8915400" cy="5791200"/>
          </a:xfrm>
        </p:spPr>
        <p:txBody>
          <a:bodyPr>
            <a:noAutofit/>
          </a:bodyPr>
          <a:lstStyle/>
          <a:p>
            <a:pPr algn="just"/>
            <a:r>
              <a:rPr lang="en-US" sz="2800" b="1" dirty="0" err="1"/>
              <a:t>MainActivity</a:t>
            </a:r>
            <a:r>
              <a:rPr lang="en-US" sz="2800" b="1" dirty="0"/>
              <a:t>:</a:t>
            </a:r>
            <a:r>
              <a:rPr lang="en-US" sz="2800" dirty="0"/>
              <a:t> It is the name of the class we are having. It is also named as your activity name. If you remember the project creation we have given this name.</a:t>
            </a:r>
          </a:p>
          <a:p>
            <a:pPr algn="just"/>
            <a:r>
              <a:rPr lang="en-US" sz="2800" b="1" dirty="0" err="1"/>
              <a:t>AppCompatActivity</a:t>
            </a:r>
            <a:r>
              <a:rPr lang="en-US" sz="2800" dirty="0"/>
              <a:t>: Our class </a:t>
            </a:r>
            <a:r>
              <a:rPr lang="en-US" sz="2800" b="1" dirty="0" err="1"/>
              <a:t>MainActivity</a:t>
            </a:r>
            <a:r>
              <a:rPr lang="en-US" sz="2800" dirty="0"/>
              <a:t> is extending this class.  </a:t>
            </a:r>
            <a:endParaRPr lang="en-US" sz="2800" dirty="0" smtClean="0"/>
          </a:p>
          <a:p>
            <a:pPr algn="just"/>
            <a:r>
              <a:rPr lang="en-US" sz="2800" b="1" dirty="0" err="1" smtClean="0"/>
              <a:t>onCreate</a:t>
            </a:r>
            <a:r>
              <a:rPr lang="en-US" sz="2800" b="1" dirty="0" smtClean="0"/>
              <a:t>(Bundle </a:t>
            </a:r>
            <a:r>
              <a:rPr lang="en-US" sz="2800" b="1" dirty="0" err="1"/>
              <a:t>savedInstanceState</a:t>
            </a:r>
            <a:r>
              <a:rPr lang="en-US" sz="2800" b="1" dirty="0"/>
              <a:t>):</a:t>
            </a:r>
            <a:r>
              <a:rPr lang="en-US" sz="2800" dirty="0"/>
              <a:t> This is an overridden method.  It is inside </a:t>
            </a:r>
            <a:r>
              <a:rPr lang="en-US" sz="2800" dirty="0" smtClean="0"/>
              <a:t>the </a:t>
            </a:r>
            <a:r>
              <a:rPr lang="en-US" sz="2800" b="1" dirty="0" err="1" smtClean="0"/>
              <a:t>AppCompatActivity</a:t>
            </a:r>
            <a:r>
              <a:rPr lang="en-US" sz="2800" dirty="0"/>
              <a:t> class. This method will be executed when the app is opened (the activity is created). So basically you can think that it is the main method. </a:t>
            </a:r>
          </a:p>
        </p:txBody>
      </p:sp>
    </p:spTree>
    <p:extLst>
      <p:ext uri="{BB962C8B-B14F-4D97-AF65-F5344CB8AC3E}">
        <p14:creationId xmlns:p14="http://schemas.microsoft.com/office/powerpoint/2010/main" val="1742198643"/>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a:xfrm>
            <a:off x="152400" y="1219200"/>
            <a:ext cx="8839200" cy="5410200"/>
          </a:xfrm>
        </p:spPr>
        <p:txBody>
          <a:bodyPr>
            <a:normAutofit fontScale="85000" lnSpcReduction="20000"/>
          </a:bodyPr>
          <a:lstStyle/>
          <a:p>
            <a:r>
              <a:rPr lang="en-US" sz="4100" b="1" dirty="0"/>
              <a:t>Bundle</a:t>
            </a:r>
            <a:r>
              <a:rPr lang="en-US" sz="4100" dirty="0"/>
              <a:t>: It is another predefined class. It is basically used for passing data between android activities.</a:t>
            </a:r>
          </a:p>
          <a:p>
            <a:r>
              <a:rPr lang="en-US" sz="4100" b="1" dirty="0" err="1"/>
              <a:t>setContentView</a:t>
            </a:r>
            <a:r>
              <a:rPr lang="en-US" sz="4100" b="1" dirty="0"/>
              <a:t>(</a:t>
            </a:r>
            <a:r>
              <a:rPr lang="en-US" sz="4100" b="1" dirty="0" err="1"/>
              <a:t>R.layout.activity_main</a:t>
            </a:r>
            <a:r>
              <a:rPr lang="en-US" sz="4100" b="1" dirty="0"/>
              <a:t>):</a:t>
            </a:r>
            <a:r>
              <a:rPr lang="en-US" sz="4100" dirty="0"/>
              <a:t> This method takes a layout and it set the view as the layout to the activity.  We created a layout named </a:t>
            </a:r>
            <a:r>
              <a:rPr lang="en-US" sz="4100" b="1" dirty="0"/>
              <a:t>activity_main.xml</a:t>
            </a:r>
            <a:r>
              <a:rPr lang="en-US" sz="4100" dirty="0"/>
              <a:t>. As I told you before that all the ids for all the components are generated automatically and stored inside R.java file. And that is what we are doing here. We are selecting the id of our layout from R.java file (</a:t>
            </a:r>
            <a:r>
              <a:rPr lang="en-US" sz="4100" b="1" dirty="0" err="1"/>
              <a:t>R.layout.activity_main</a:t>
            </a:r>
            <a:r>
              <a:rPr lang="en-US" sz="4100" dirty="0"/>
              <a:t>).</a:t>
            </a:r>
          </a:p>
          <a:p>
            <a:endParaRPr lang="en-US" dirty="0"/>
          </a:p>
        </p:txBody>
      </p:sp>
    </p:spTree>
    <p:extLst>
      <p:ext uri="{BB962C8B-B14F-4D97-AF65-F5344CB8AC3E}">
        <p14:creationId xmlns:p14="http://schemas.microsoft.com/office/powerpoint/2010/main" val="2945155264"/>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algn="just"/>
            <a:r>
              <a:rPr lang="en-US" sz="3600" dirty="0"/>
              <a:t>The above mentions things are generated automatically. Now we need to code our things. So the layout we created is having a </a:t>
            </a:r>
            <a:r>
              <a:rPr lang="en-US" sz="3600" b="1" dirty="0"/>
              <a:t>Button</a:t>
            </a:r>
            <a:r>
              <a:rPr lang="en-US" sz="3600" dirty="0"/>
              <a:t> and an </a:t>
            </a:r>
            <a:r>
              <a:rPr lang="en-US" sz="3600" b="1" dirty="0" err="1"/>
              <a:t>EditText</a:t>
            </a:r>
            <a:r>
              <a:rPr lang="en-US" sz="3600" dirty="0"/>
              <a:t>. We have predefined classes in android for all the </a:t>
            </a:r>
            <a:r>
              <a:rPr lang="en-US" sz="3600" dirty="0" err="1"/>
              <a:t>compnents</a:t>
            </a:r>
            <a:r>
              <a:rPr lang="en-US" sz="3600" dirty="0"/>
              <a:t>. So now come inside the </a:t>
            </a:r>
            <a:r>
              <a:rPr lang="en-US" sz="3600" b="1" dirty="0" err="1"/>
              <a:t>MainActivity</a:t>
            </a:r>
            <a:r>
              <a:rPr lang="en-US" sz="3600" dirty="0"/>
              <a:t> class.</a:t>
            </a:r>
          </a:p>
        </p:txBody>
      </p:sp>
    </p:spTree>
    <p:extLst>
      <p:ext uri="{BB962C8B-B14F-4D97-AF65-F5344CB8AC3E}">
        <p14:creationId xmlns:p14="http://schemas.microsoft.com/office/powerpoint/2010/main" val="3621677459"/>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lstStyle/>
          <a:p>
            <a:r>
              <a:rPr lang="en-US" dirty="0"/>
              <a:t>We will declare two instances one for Button and one for </a:t>
            </a:r>
            <a:r>
              <a:rPr lang="en-US" dirty="0" err="1" smtClean="0"/>
              <a:t>EditText</a:t>
            </a:r>
            <a:endParaRPr lang="en-US" dirty="0" smtClean="0"/>
          </a:p>
          <a:p>
            <a:r>
              <a:rPr lang="en-US" dirty="0" smtClean="0"/>
              <a:t>.</a:t>
            </a:r>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28229461"/>
              </p:ext>
            </p:extLst>
          </p:nvPr>
        </p:nvGraphicFramePr>
        <p:xfrm>
          <a:off x="712674" y="3096398"/>
          <a:ext cx="7718652" cy="3152001"/>
        </p:xfrm>
        <a:graphic>
          <a:graphicData uri="http://schemas.openxmlformats.org/drawingml/2006/table">
            <a:tbl>
              <a:tblPr/>
              <a:tblGrid>
                <a:gridCol w="222477"/>
                <a:gridCol w="7496175"/>
              </a:tblGrid>
              <a:tr h="3152001">
                <a:tc>
                  <a:txBody>
                    <a:bodyPr/>
                    <a:lstStyle/>
                    <a:p>
                      <a:pPr algn="r" fontAlgn="t"/>
                      <a:r>
                        <a:rPr lang="en-US" dirty="0">
                          <a:solidFill>
                            <a:srgbClr val="AAAAAA"/>
                          </a:solidFill>
                          <a:effectLst/>
                          <a:latin typeface="inherit"/>
                        </a:rPr>
                        <a:t>1</a:t>
                      </a:r>
                    </a:p>
                    <a:p>
                      <a:pPr algn="r" fontAlgn="t"/>
                      <a:r>
                        <a:rPr lang="en-US" dirty="0">
                          <a:solidFill>
                            <a:srgbClr val="AAAAAA"/>
                          </a:solidFill>
                          <a:effectLst/>
                          <a:latin typeface="inherit"/>
                        </a:rPr>
                        <a:t>2</a:t>
                      </a:r>
                    </a:p>
                    <a:p>
                      <a:pPr algn="r" fontAlgn="t"/>
                      <a:r>
                        <a:rPr lang="en-US" dirty="0">
                          <a:solidFill>
                            <a:srgbClr val="AAAAAA"/>
                          </a:solidFill>
                          <a:effectLst/>
                          <a:latin typeface="inherit"/>
                        </a:rPr>
                        <a:t>3</a:t>
                      </a:r>
                    </a:p>
                  </a:txBody>
                  <a:tcPr>
                    <a:lnL>
                      <a:noFill/>
                    </a:lnL>
                    <a:lnR>
                      <a:noFill/>
                    </a:lnR>
                    <a:lnT>
                      <a:noFill/>
                    </a:lnT>
                    <a:lnB>
                      <a:noFill/>
                    </a:lnB>
                    <a:solidFill>
                      <a:srgbClr val="EEEEEE"/>
                    </a:solidFill>
                  </a:tcPr>
                </a:tc>
                <a:tc>
                  <a:txBody>
                    <a:bodyPr/>
                    <a:lstStyle/>
                    <a:p>
                      <a:pPr algn="l" fontAlgn="t"/>
                      <a:r>
                        <a:rPr lang="en-US" sz="3200" dirty="0">
                          <a:solidFill>
                            <a:srgbClr val="800080"/>
                          </a:solidFill>
                          <a:effectLst/>
                          <a:latin typeface="inherit"/>
                        </a:rPr>
                        <a:t>public</a:t>
                      </a:r>
                      <a:r>
                        <a:rPr lang="en-US" sz="3200" dirty="0">
                          <a:solidFill>
                            <a:srgbClr val="006FE0"/>
                          </a:solidFill>
                          <a:effectLst/>
                          <a:latin typeface="inherit"/>
                        </a:rPr>
                        <a:t> </a:t>
                      </a:r>
                      <a:r>
                        <a:rPr lang="en-US" sz="3200" b="1" dirty="0">
                          <a:solidFill>
                            <a:srgbClr val="800080"/>
                          </a:solidFill>
                          <a:effectLst/>
                          <a:latin typeface="inherit"/>
                        </a:rPr>
                        <a:t>class</a:t>
                      </a:r>
                      <a:r>
                        <a:rPr lang="en-US" sz="3200" dirty="0">
                          <a:solidFill>
                            <a:srgbClr val="006FE0"/>
                          </a:solidFill>
                          <a:effectLst/>
                          <a:latin typeface="inherit"/>
                        </a:rPr>
                        <a:t> </a:t>
                      </a:r>
                      <a:r>
                        <a:rPr lang="en-US" sz="3200" dirty="0" err="1">
                          <a:solidFill>
                            <a:srgbClr val="008080"/>
                          </a:solidFill>
                          <a:effectLst/>
                          <a:latin typeface="inherit"/>
                        </a:rPr>
                        <a:t>MainActivity</a:t>
                      </a:r>
                      <a:r>
                        <a:rPr lang="en-US" sz="3200" dirty="0">
                          <a:solidFill>
                            <a:srgbClr val="006FE0"/>
                          </a:solidFill>
                          <a:effectLst/>
                          <a:latin typeface="inherit"/>
                        </a:rPr>
                        <a:t> </a:t>
                      </a:r>
                      <a:r>
                        <a:rPr lang="en-US" sz="3200" b="1" dirty="0">
                          <a:solidFill>
                            <a:srgbClr val="000000"/>
                          </a:solidFill>
                          <a:effectLst/>
                          <a:latin typeface="inherit"/>
                        </a:rPr>
                        <a:t>extends</a:t>
                      </a:r>
                      <a:r>
                        <a:rPr lang="en-US" sz="3200" dirty="0">
                          <a:solidFill>
                            <a:srgbClr val="006FE0"/>
                          </a:solidFill>
                          <a:effectLst/>
                          <a:latin typeface="inherit"/>
                        </a:rPr>
                        <a:t> </a:t>
                      </a:r>
                      <a:r>
                        <a:rPr lang="en-US" sz="3200" dirty="0" err="1">
                          <a:solidFill>
                            <a:srgbClr val="008080"/>
                          </a:solidFill>
                          <a:effectLst/>
                          <a:latin typeface="inherit"/>
                        </a:rPr>
                        <a:t>AppCompatActivity</a:t>
                      </a:r>
                      <a:r>
                        <a:rPr lang="en-US" sz="3200" dirty="0">
                          <a:solidFill>
                            <a:srgbClr val="006FE0"/>
                          </a:solidFill>
                          <a:effectLst/>
                          <a:latin typeface="inherit"/>
                        </a:rPr>
                        <a:t> </a:t>
                      </a:r>
                      <a:r>
                        <a:rPr lang="en-US" sz="3200" dirty="0">
                          <a:solidFill>
                            <a:srgbClr val="333333"/>
                          </a:solidFill>
                          <a:effectLst/>
                          <a:latin typeface="inherit"/>
                        </a:rPr>
                        <a:t>{</a:t>
                      </a:r>
                      <a:endParaRPr lang="en-US" sz="3200" dirty="0">
                        <a:solidFill>
                          <a:srgbClr val="000000"/>
                        </a:solidFill>
                        <a:effectLst/>
                        <a:latin typeface="inherit"/>
                      </a:endParaRPr>
                    </a:p>
                    <a:p>
                      <a:pPr algn="l" fontAlgn="t"/>
                      <a:r>
                        <a:rPr lang="en-US" sz="3200" dirty="0">
                          <a:solidFill>
                            <a:srgbClr val="006FE0"/>
                          </a:solidFill>
                          <a:effectLst/>
                          <a:latin typeface="inherit"/>
                        </a:rPr>
                        <a:t>    </a:t>
                      </a:r>
                      <a:r>
                        <a:rPr lang="en-US" sz="3200" dirty="0">
                          <a:solidFill>
                            <a:srgbClr val="800080"/>
                          </a:solidFill>
                          <a:effectLst/>
                          <a:latin typeface="inherit"/>
                        </a:rPr>
                        <a:t>private</a:t>
                      </a:r>
                      <a:r>
                        <a:rPr lang="en-US" sz="3200" dirty="0">
                          <a:solidFill>
                            <a:srgbClr val="006FE0"/>
                          </a:solidFill>
                          <a:effectLst/>
                          <a:latin typeface="inherit"/>
                        </a:rPr>
                        <a:t> </a:t>
                      </a:r>
                      <a:r>
                        <a:rPr lang="en-US" sz="3200" dirty="0">
                          <a:solidFill>
                            <a:srgbClr val="008080"/>
                          </a:solidFill>
                          <a:effectLst/>
                          <a:latin typeface="inherit"/>
                        </a:rPr>
                        <a:t>Button </a:t>
                      </a:r>
                      <a:r>
                        <a:rPr lang="en-US" sz="3200" dirty="0" err="1">
                          <a:solidFill>
                            <a:srgbClr val="002D7A"/>
                          </a:solidFill>
                          <a:effectLst/>
                          <a:latin typeface="inherit"/>
                        </a:rPr>
                        <a:t>button</a:t>
                      </a:r>
                      <a:r>
                        <a:rPr lang="en-US" sz="3200" dirty="0">
                          <a:solidFill>
                            <a:srgbClr val="333333"/>
                          </a:solidFill>
                          <a:effectLst/>
                          <a:latin typeface="inherit"/>
                        </a:rPr>
                        <a:t>;</a:t>
                      </a:r>
                      <a:r>
                        <a:rPr lang="en-US" sz="3200" dirty="0">
                          <a:solidFill>
                            <a:srgbClr val="006FE0"/>
                          </a:solidFill>
                          <a:effectLst/>
                          <a:latin typeface="inherit"/>
                        </a:rPr>
                        <a:t> </a:t>
                      </a:r>
                      <a:endParaRPr lang="en-US" sz="3200" dirty="0">
                        <a:solidFill>
                          <a:srgbClr val="000000"/>
                        </a:solidFill>
                        <a:effectLst/>
                        <a:latin typeface="inherit"/>
                      </a:endParaRPr>
                    </a:p>
                    <a:p>
                      <a:pPr algn="l" fontAlgn="t"/>
                      <a:r>
                        <a:rPr lang="en-US" sz="3200" dirty="0">
                          <a:solidFill>
                            <a:srgbClr val="006FE0"/>
                          </a:solidFill>
                          <a:effectLst/>
                          <a:latin typeface="inherit"/>
                        </a:rPr>
                        <a:t>    </a:t>
                      </a:r>
                      <a:r>
                        <a:rPr lang="en-US" sz="3200" dirty="0">
                          <a:solidFill>
                            <a:srgbClr val="800080"/>
                          </a:solidFill>
                          <a:effectLst/>
                          <a:latin typeface="inherit"/>
                        </a:rPr>
                        <a:t>private</a:t>
                      </a:r>
                      <a:r>
                        <a:rPr lang="en-US" sz="3200" dirty="0">
                          <a:solidFill>
                            <a:srgbClr val="006FE0"/>
                          </a:solidFill>
                          <a:effectLst/>
                          <a:latin typeface="inherit"/>
                        </a:rPr>
                        <a:t> </a:t>
                      </a:r>
                      <a:r>
                        <a:rPr lang="en-US" sz="3200" dirty="0" err="1">
                          <a:solidFill>
                            <a:srgbClr val="008080"/>
                          </a:solidFill>
                          <a:effectLst/>
                          <a:latin typeface="inherit"/>
                        </a:rPr>
                        <a:t>EditText</a:t>
                      </a:r>
                      <a:r>
                        <a:rPr lang="en-US" sz="3200" dirty="0">
                          <a:solidFill>
                            <a:srgbClr val="008080"/>
                          </a:solidFill>
                          <a:effectLst/>
                          <a:latin typeface="inherit"/>
                        </a:rPr>
                        <a:t> </a:t>
                      </a:r>
                      <a:r>
                        <a:rPr lang="en-US" sz="3200" dirty="0" err="1">
                          <a:solidFill>
                            <a:srgbClr val="002D7A"/>
                          </a:solidFill>
                          <a:effectLst/>
                          <a:latin typeface="inherit"/>
                        </a:rPr>
                        <a:t>editText</a:t>
                      </a:r>
                      <a:r>
                        <a:rPr lang="en-US" sz="3200" dirty="0">
                          <a:solidFill>
                            <a:srgbClr val="333333"/>
                          </a:solidFill>
                          <a:effectLst/>
                          <a:latin typeface="inherit"/>
                        </a:rPr>
                        <a:t>;</a:t>
                      </a:r>
                      <a:r>
                        <a:rPr lang="en-US" sz="3200" dirty="0">
                          <a:solidFill>
                            <a:srgbClr val="006FE0"/>
                          </a:solidFill>
                          <a:effectLst/>
                          <a:latin typeface="inherit"/>
                        </a:rPr>
                        <a:t> </a:t>
                      </a:r>
                      <a:endParaRPr lang="en-US" sz="3200" dirty="0">
                        <a:solidFill>
                          <a:srgbClr val="000000"/>
                        </a:solidFill>
                        <a:effectLst/>
                        <a:latin typeface="inherit"/>
                      </a:endParaRPr>
                    </a:p>
                  </a:txBody>
                  <a:tcPr>
                    <a:lnL>
                      <a:noFill/>
                    </a:lnL>
                    <a:lnR>
                      <a:noFill/>
                    </a:lnR>
                    <a:lnT>
                      <a:noFill/>
                    </a:lnT>
                    <a:lnB>
                      <a:noFill/>
                    </a:lnB>
                  </a:tcPr>
                </a:tc>
              </a:tr>
            </a:tbl>
          </a:graphicData>
        </a:graphic>
      </p:graphicFrame>
      <p:sp>
        <p:nvSpPr>
          <p:cNvPr id="5" name="Rectangle 1"/>
          <p:cNvSpPr>
            <a:spLocks noChangeArrowheads="1"/>
          </p:cNvSpPr>
          <p:nvPr/>
        </p:nvSpPr>
        <p:spPr bwMode="auto">
          <a:xfrm>
            <a:off x="712787" y="2542401"/>
            <a:ext cx="1701300" cy="553998"/>
          </a:xfrm>
          <a:prstGeom prst="rect">
            <a:avLst/>
          </a:prstGeom>
          <a:solidFill>
            <a:srgbClr val="EEEEEE"/>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b="0" i="0" u="none" strike="noStrike" cap="none" normalizeH="0" baseline="0" dirty="0" smtClean="0">
                <a:ln>
                  <a:noFill/>
                </a:ln>
                <a:solidFill>
                  <a:srgbClr val="666666"/>
                </a:solidFill>
                <a:effectLst/>
                <a:latin typeface="inherit"/>
                <a:cs typeface="Arial" pitchFamily="34" charset="0"/>
              </a:rPr>
              <a:t>MainActivity.java</a:t>
            </a:r>
            <a:endParaRPr kumimoji="0" lang="en-US" b="0" i="0" u="none" strike="noStrike" cap="none" normalizeH="0" baseline="0" dirty="0" smtClean="0">
              <a:ln>
                <a:noFill/>
              </a:ln>
              <a:solidFill>
                <a:srgbClr val="333333"/>
              </a:solidFill>
              <a:effectLst/>
              <a:latin typeface="Monaco"/>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7" name="Control 3"/>
          <p:cNvSpPr>
            <a:spLocks noChangeArrowheads="1" noChangeShapeType="1"/>
          </p:cNvSpPr>
          <p:nvPr/>
        </p:nvSpPr>
        <p:spPr bwMode="auto">
          <a:xfrm>
            <a:off x="712788" y="3405188"/>
            <a:ext cx="914400" cy="9144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endParaRPr lang="en-US"/>
          </a:p>
        </p:txBody>
      </p:sp>
    </p:spTree>
    <p:extLst>
      <p:ext uri="{BB962C8B-B14F-4D97-AF65-F5344CB8AC3E}">
        <p14:creationId xmlns:p14="http://schemas.microsoft.com/office/powerpoint/2010/main" val="3668606965"/>
      </p:ext>
    </p:extLst>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r>
            <a:br>
              <a:rPr lang="en-US" dirty="0" smtClean="0"/>
            </a:br>
            <a:r>
              <a:rPr lang="en-US" dirty="0" smtClean="0"/>
              <a:t>Now </a:t>
            </a:r>
            <a:r>
              <a:rPr lang="en-US" dirty="0"/>
              <a:t>if you are getting error as shown in the below image</a:t>
            </a:r>
            <a:br>
              <a:rPr lang="en-US" dirty="0"/>
            </a:br>
            <a:endParaRPr lang="en-US" dirty="0"/>
          </a:p>
        </p:txBody>
      </p:sp>
      <p:sp>
        <p:nvSpPr>
          <p:cNvPr id="7" name="Control 3"/>
          <p:cNvSpPr>
            <a:spLocks noChangeArrowheads="1" noChangeShapeType="1"/>
          </p:cNvSpPr>
          <p:nvPr/>
        </p:nvSpPr>
        <p:spPr bwMode="auto">
          <a:xfrm>
            <a:off x="712788" y="3405188"/>
            <a:ext cx="914400" cy="9144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endParaRPr lang="en-US"/>
          </a:p>
        </p:txBody>
      </p:sp>
      <p:pic>
        <p:nvPicPr>
          <p:cNvPr id="6154" name="Picture 10" descr="C:\Users\LENOVO\Desktop\cannot-resolve-symbol.png"/>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712788" y="1905000"/>
            <a:ext cx="7821612" cy="2743200"/>
          </a:xfrm>
          <a:prstGeom prst="rect">
            <a:avLst/>
          </a:prstGeom>
          <a:noFill/>
          <a:extLst>
            <a:ext uri="{909E8E84-426E-40DD-AFC4-6F175D3DCCD1}">
              <a14:hiddenFill xmlns:a14="http://schemas.microsoft.com/office/drawing/2010/main">
                <a:solidFill>
                  <a:srgbClr val="FFFFFF"/>
                </a:solidFill>
              </a14:hiddenFill>
            </a:ext>
          </a:extLst>
        </p:spPr>
      </p:pic>
      <p:sp>
        <p:nvSpPr>
          <p:cNvPr id="15" name="Rectangle 14"/>
          <p:cNvSpPr/>
          <p:nvPr/>
        </p:nvSpPr>
        <p:spPr>
          <a:xfrm>
            <a:off x="152400" y="5029200"/>
            <a:ext cx="8839200" cy="1569660"/>
          </a:xfrm>
          <a:prstGeom prst="rect">
            <a:avLst/>
          </a:prstGeom>
        </p:spPr>
        <p:txBody>
          <a:bodyPr wrap="square">
            <a:spAutoFit/>
          </a:bodyPr>
          <a:lstStyle/>
          <a:p>
            <a:pPr algn="just"/>
            <a:r>
              <a:rPr lang="en-US" sz="3200" dirty="0" smtClean="0"/>
              <a:t>This error is caused because you haven’t imported the packages. So just put the cursor in the word causing error. In my case it is </a:t>
            </a:r>
            <a:r>
              <a:rPr lang="en-US" sz="3200" b="1" dirty="0" err="1" smtClean="0"/>
              <a:t>EditText</a:t>
            </a:r>
            <a:r>
              <a:rPr lang="en-US" sz="3200" dirty="0" smtClean="0"/>
              <a:t>.</a:t>
            </a:r>
            <a:endParaRPr lang="en-US" sz="3200" dirty="0"/>
          </a:p>
        </p:txBody>
      </p:sp>
    </p:spTree>
    <p:extLst>
      <p:ext uri="{BB962C8B-B14F-4D97-AF65-F5344CB8AC3E}">
        <p14:creationId xmlns:p14="http://schemas.microsoft.com/office/powerpoint/2010/main" val="3739991419"/>
      </p:ext>
    </p:extLst>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Press </a:t>
            </a:r>
            <a:r>
              <a:rPr lang="en-US" b="1" dirty="0" err="1"/>
              <a:t>alt+enter</a:t>
            </a:r>
            <a:r>
              <a:rPr lang="en-US" dirty="0"/>
              <a:t/>
            </a:r>
            <a:br>
              <a:rPr lang="en-US" dirty="0"/>
            </a:br>
            <a:endParaRPr lang="en-US" dirty="0"/>
          </a:p>
        </p:txBody>
      </p:sp>
      <p:pic>
        <p:nvPicPr>
          <p:cNvPr id="7170" name="Picture 2" descr="C:\Users\LENOVO\Desktop\import-class.png"/>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52400" y="1143000"/>
            <a:ext cx="8763000" cy="4114800"/>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3"/>
          <p:cNvSpPr/>
          <p:nvPr/>
        </p:nvSpPr>
        <p:spPr>
          <a:xfrm>
            <a:off x="76200" y="5257800"/>
            <a:ext cx="8915400" cy="1292662"/>
          </a:xfrm>
          <a:prstGeom prst="rect">
            <a:avLst/>
          </a:prstGeom>
        </p:spPr>
        <p:txBody>
          <a:bodyPr wrap="square">
            <a:spAutoFit/>
          </a:bodyPr>
          <a:lstStyle/>
          <a:p>
            <a:r>
              <a:rPr lang="en-US" sz="2600" dirty="0"/>
              <a:t>Click on import class. And you’ll see your error has gone away. </a:t>
            </a:r>
          </a:p>
          <a:p>
            <a:r>
              <a:rPr lang="en-US" sz="2600" dirty="0"/>
              <a:t>Now we have the instances for our Button and </a:t>
            </a:r>
            <a:r>
              <a:rPr lang="en-US" sz="2600" dirty="0" err="1"/>
              <a:t>EditText</a:t>
            </a:r>
            <a:endParaRPr lang="en-US" sz="2600" dirty="0"/>
          </a:p>
          <a:p>
            <a:r>
              <a:rPr lang="en-US" sz="2600" dirty="0"/>
              <a:t>Now we will initialize our instances inside the </a:t>
            </a:r>
            <a:r>
              <a:rPr lang="en-US" sz="2600" b="1" dirty="0" err="1"/>
              <a:t>onCreate</a:t>
            </a:r>
            <a:r>
              <a:rPr lang="en-US" sz="2600" dirty="0"/>
              <a:t> method.</a:t>
            </a:r>
          </a:p>
        </p:txBody>
      </p:sp>
    </p:spTree>
    <p:extLst>
      <p:ext uri="{BB962C8B-B14F-4D97-AF65-F5344CB8AC3E}">
        <p14:creationId xmlns:p14="http://schemas.microsoft.com/office/powerpoint/2010/main" val="2053447691"/>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Initializing a View</a:t>
            </a:r>
            <a:br>
              <a:rPr lang="en-US" dirty="0"/>
            </a:br>
            <a:endParaRPr lang="en-US" dirty="0"/>
          </a:p>
        </p:txBody>
      </p:sp>
      <p:sp>
        <p:nvSpPr>
          <p:cNvPr id="3" name="Content Placeholder 2"/>
          <p:cNvSpPr>
            <a:spLocks noGrp="1"/>
          </p:cNvSpPr>
          <p:nvPr>
            <p:ph idx="1"/>
          </p:nvPr>
        </p:nvSpPr>
        <p:spPr/>
        <p:txBody>
          <a:bodyPr/>
          <a:lstStyle/>
          <a:p>
            <a:pPr algn="just"/>
            <a:r>
              <a:rPr lang="en-US" sz="3600" dirty="0"/>
              <a:t>All these components Button and </a:t>
            </a:r>
            <a:r>
              <a:rPr lang="en-US" sz="3600" dirty="0" err="1"/>
              <a:t>EditText</a:t>
            </a:r>
            <a:r>
              <a:rPr lang="en-US" sz="3600" dirty="0"/>
              <a:t> are called View. We have also a predefined class named </a:t>
            </a:r>
            <a:r>
              <a:rPr lang="en-US" sz="3600" b="1" dirty="0" smtClean="0"/>
              <a:t>View </a:t>
            </a:r>
            <a:r>
              <a:rPr lang="en-US" sz="3600" dirty="0" smtClean="0"/>
              <a:t>in </a:t>
            </a:r>
            <a:r>
              <a:rPr lang="en-US" sz="3600" dirty="0"/>
              <a:t>android. For initializing a View from XML layout file, we have a method </a:t>
            </a:r>
            <a:r>
              <a:rPr lang="en-US" sz="3600" b="1" dirty="0" err="1"/>
              <a:t>findViewById</a:t>
            </a:r>
            <a:r>
              <a:rPr lang="en-US" sz="3600" b="1" dirty="0"/>
              <a:t>(). </a:t>
            </a:r>
            <a:endParaRPr lang="en-US" sz="3600" dirty="0"/>
          </a:p>
          <a:p>
            <a:endParaRPr lang="en-US" dirty="0"/>
          </a:p>
        </p:txBody>
      </p:sp>
    </p:spTree>
    <p:extLst>
      <p:ext uri="{BB962C8B-B14F-4D97-AF65-F5344CB8AC3E}">
        <p14:creationId xmlns:p14="http://schemas.microsoft.com/office/powerpoint/2010/main" val="3051795126"/>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err="1"/>
              <a:t>findViewById</a:t>
            </a:r>
            <a:r>
              <a:rPr lang="en-US" dirty="0"/>
              <a:t>(</a:t>
            </a:r>
            <a:r>
              <a:rPr lang="en-US" dirty="0" err="1"/>
              <a:t>int</a:t>
            </a:r>
            <a:r>
              <a:rPr lang="en-US" dirty="0"/>
              <a:t> id)</a:t>
            </a:r>
            <a:br>
              <a:rPr lang="en-US" dirty="0"/>
            </a:br>
            <a:endParaRPr lang="en-US" dirty="0"/>
          </a:p>
        </p:txBody>
      </p:sp>
      <p:sp>
        <p:nvSpPr>
          <p:cNvPr id="3" name="Content Placeholder 2"/>
          <p:cNvSpPr>
            <a:spLocks noGrp="1"/>
          </p:cNvSpPr>
          <p:nvPr>
            <p:ph idx="1"/>
          </p:nvPr>
        </p:nvSpPr>
        <p:spPr>
          <a:xfrm>
            <a:off x="152400" y="1371600"/>
            <a:ext cx="8839200" cy="5257800"/>
          </a:xfrm>
        </p:spPr>
        <p:txBody>
          <a:bodyPr>
            <a:normAutofit fontScale="92500"/>
          </a:bodyPr>
          <a:lstStyle/>
          <a:p>
            <a:pPr algn="just"/>
            <a:r>
              <a:rPr lang="en-US" sz="3500" dirty="0"/>
              <a:t>It takes a parameter id. As I told you that every components has an specific id that is stored in R.java file. So we will provide the id from the R file. We don’t need to go to the R file actually it is the id we have given while creating the component. And with the name of the id a variable is created inside the R file with a unique hex value. So lets initialize our components.</a:t>
            </a:r>
          </a:p>
          <a:p>
            <a:pPr algn="just"/>
            <a:r>
              <a:rPr lang="en-US" sz="3500" dirty="0"/>
              <a:t>Come inside</a:t>
            </a:r>
            <a:r>
              <a:rPr lang="en-US" sz="3500" b="1" dirty="0"/>
              <a:t> </a:t>
            </a:r>
            <a:r>
              <a:rPr lang="en-US" sz="3500" b="1" dirty="0" err="1"/>
              <a:t>onCreate</a:t>
            </a:r>
            <a:r>
              <a:rPr lang="en-US" sz="3500" b="1" dirty="0"/>
              <a:t>()</a:t>
            </a:r>
            <a:r>
              <a:rPr lang="en-US" sz="3500" dirty="0"/>
              <a:t> method and write the following code</a:t>
            </a:r>
          </a:p>
          <a:p>
            <a:endParaRPr lang="en-US" dirty="0"/>
          </a:p>
        </p:txBody>
      </p:sp>
    </p:spTree>
    <p:extLst>
      <p:ext uri="{BB962C8B-B14F-4D97-AF65-F5344CB8AC3E}">
        <p14:creationId xmlns:p14="http://schemas.microsoft.com/office/powerpoint/2010/main" val="2722834564"/>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8194" name="Picture 2" descr="C:\Users\LENOVO\Desktop\initializing-view.png"/>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0" y="0"/>
            <a:ext cx="9143999" cy="4419600"/>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3"/>
          <p:cNvSpPr/>
          <p:nvPr/>
        </p:nvSpPr>
        <p:spPr>
          <a:xfrm>
            <a:off x="76200" y="4495800"/>
            <a:ext cx="8991600" cy="2246769"/>
          </a:xfrm>
          <a:prstGeom prst="rect">
            <a:avLst/>
          </a:prstGeom>
        </p:spPr>
        <p:txBody>
          <a:bodyPr wrap="square">
            <a:spAutoFit/>
          </a:bodyPr>
          <a:lstStyle/>
          <a:p>
            <a:pPr algn="just"/>
            <a:r>
              <a:rPr lang="en-US" sz="2800" dirty="0"/>
              <a:t>If you are also getting the error then don’t worry. We are getting the error because the </a:t>
            </a:r>
            <a:r>
              <a:rPr lang="en-US" sz="2800" dirty="0" smtClean="0"/>
              <a:t>method </a:t>
            </a:r>
            <a:r>
              <a:rPr lang="en-US" sz="2800" b="1" dirty="0" err="1" smtClean="0"/>
              <a:t>findViewById</a:t>
            </a:r>
            <a:r>
              <a:rPr lang="en-US" sz="2800" b="1" dirty="0"/>
              <a:t>()</a:t>
            </a:r>
            <a:r>
              <a:rPr lang="en-US" sz="2800" dirty="0"/>
              <a:t> returns a View. But in left side we are having a </a:t>
            </a:r>
            <a:r>
              <a:rPr lang="en-US" sz="2800" b="1" dirty="0"/>
              <a:t>Button</a:t>
            </a:r>
            <a:r>
              <a:rPr lang="en-US" sz="2800" dirty="0"/>
              <a:t>. So the error is because of the type mismatch. Put the cursor in the line and press </a:t>
            </a:r>
            <a:r>
              <a:rPr lang="en-US" sz="2800" b="1" dirty="0" err="1"/>
              <a:t>alt+enter</a:t>
            </a:r>
            <a:endParaRPr lang="en-US" sz="2800" dirty="0"/>
          </a:p>
        </p:txBody>
      </p:sp>
    </p:spTree>
    <p:extLst>
      <p:ext uri="{BB962C8B-B14F-4D97-AF65-F5344CB8AC3E}">
        <p14:creationId xmlns:p14="http://schemas.microsoft.com/office/powerpoint/2010/main" val="4388173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r>
            <a:br>
              <a:rPr lang="en-US" dirty="0" smtClean="0"/>
            </a:br>
            <a:r>
              <a:rPr lang="en-US" dirty="0" smtClean="0"/>
              <a:t>Now </a:t>
            </a:r>
            <a:r>
              <a:rPr lang="en-US" dirty="0"/>
              <a:t>from the new window that will open click on environment variables</a:t>
            </a:r>
            <a:br>
              <a:rPr lang="en-US" dirty="0"/>
            </a:br>
            <a:endParaRPr lang="en-US" dirty="0"/>
          </a:p>
        </p:txBody>
      </p:sp>
      <p:pic>
        <p:nvPicPr>
          <p:cNvPr id="40962" name="Picture 2" descr="C:\Users\LENOVO\Desktop\system-properties.png"/>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28600" y="1600994"/>
            <a:ext cx="8686799" cy="510460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96867443"/>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9218" name="Picture 2" descr="C:\Users\LENOVO\Desktop\casting-view.png"/>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0" y="76200"/>
            <a:ext cx="9144000" cy="4419600"/>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3"/>
          <p:cNvSpPr/>
          <p:nvPr/>
        </p:nvSpPr>
        <p:spPr>
          <a:xfrm>
            <a:off x="48491" y="4800600"/>
            <a:ext cx="9116291" cy="1815882"/>
          </a:xfrm>
          <a:prstGeom prst="rect">
            <a:avLst/>
          </a:prstGeom>
        </p:spPr>
        <p:txBody>
          <a:bodyPr wrap="square">
            <a:spAutoFit/>
          </a:bodyPr>
          <a:lstStyle/>
          <a:p>
            <a:r>
              <a:rPr lang="en-US" sz="2800" dirty="0"/>
              <a:t>Click on Cast to </a:t>
            </a:r>
            <a:r>
              <a:rPr lang="en-US" sz="2800" b="1" dirty="0" err="1"/>
              <a:t>android.widget.Button</a:t>
            </a:r>
            <a:endParaRPr lang="en-US" sz="2800" dirty="0"/>
          </a:p>
          <a:p>
            <a:r>
              <a:rPr lang="en-US" sz="2800" dirty="0"/>
              <a:t>So now the error has gone. So </a:t>
            </a:r>
            <a:r>
              <a:rPr lang="en-US" sz="2800" dirty="0" err="1"/>
              <a:t>everytime</a:t>
            </a:r>
            <a:r>
              <a:rPr lang="en-US" sz="2800" dirty="0"/>
              <a:t> we need to cast to the respective view if we are </a:t>
            </a:r>
            <a:r>
              <a:rPr lang="en-US" sz="2800" dirty="0" smtClean="0"/>
              <a:t>using </a:t>
            </a:r>
            <a:r>
              <a:rPr lang="en-US" sz="2800" b="1" dirty="0" err="1" smtClean="0"/>
              <a:t>findViewById</a:t>
            </a:r>
            <a:r>
              <a:rPr lang="en-US" sz="2800" b="1" dirty="0"/>
              <a:t>() method</a:t>
            </a:r>
            <a:r>
              <a:rPr lang="en-US" sz="2800" dirty="0"/>
              <a:t>.</a:t>
            </a:r>
          </a:p>
          <a:p>
            <a:r>
              <a:rPr lang="en-US" sz="2800" dirty="0"/>
              <a:t>So now our </a:t>
            </a:r>
            <a:r>
              <a:rPr lang="en-US" sz="2800" b="1" dirty="0" err="1"/>
              <a:t>onCreate</a:t>
            </a:r>
            <a:r>
              <a:rPr lang="en-US" sz="2800" b="1" dirty="0"/>
              <a:t>()</a:t>
            </a:r>
            <a:r>
              <a:rPr lang="en-US" sz="2800" dirty="0"/>
              <a:t> method would be</a:t>
            </a:r>
          </a:p>
        </p:txBody>
      </p:sp>
    </p:spTree>
    <p:extLst>
      <p:ext uri="{BB962C8B-B14F-4D97-AF65-F5344CB8AC3E}">
        <p14:creationId xmlns:p14="http://schemas.microsoft.com/office/powerpoint/2010/main" val="4193848086"/>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Oncreate</a:t>
            </a:r>
            <a:r>
              <a:rPr lang="en-US" dirty="0" smtClean="0"/>
              <a:t>()</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619188750"/>
              </p:ext>
            </p:extLst>
          </p:nvPr>
        </p:nvGraphicFramePr>
        <p:xfrm>
          <a:off x="228600" y="1600200"/>
          <a:ext cx="8686800" cy="3429000"/>
        </p:xfrm>
        <a:graphic>
          <a:graphicData uri="http://schemas.openxmlformats.org/drawingml/2006/table">
            <a:tbl>
              <a:tblPr/>
              <a:tblGrid>
                <a:gridCol w="250383"/>
                <a:gridCol w="8436417"/>
              </a:tblGrid>
              <a:tr h="3429000">
                <a:tc>
                  <a:txBody>
                    <a:bodyPr/>
                    <a:lstStyle/>
                    <a:p>
                      <a:pPr algn="r" fontAlgn="t"/>
                      <a:r>
                        <a:rPr lang="en-US" dirty="0">
                          <a:solidFill>
                            <a:srgbClr val="AAAAAA"/>
                          </a:solidFill>
                          <a:effectLst/>
                          <a:latin typeface="inherit"/>
                        </a:rPr>
                        <a:t>1</a:t>
                      </a:r>
                    </a:p>
                    <a:p>
                      <a:pPr algn="r" fontAlgn="t"/>
                      <a:endParaRPr lang="en-US" dirty="0" smtClean="0">
                        <a:solidFill>
                          <a:srgbClr val="AAAAAA"/>
                        </a:solidFill>
                        <a:effectLst/>
                        <a:latin typeface="inherit"/>
                      </a:endParaRPr>
                    </a:p>
                    <a:p>
                      <a:pPr algn="r" fontAlgn="t"/>
                      <a:r>
                        <a:rPr lang="en-US" dirty="0" smtClean="0">
                          <a:solidFill>
                            <a:srgbClr val="AAAAAA"/>
                          </a:solidFill>
                          <a:effectLst/>
                          <a:latin typeface="inherit"/>
                        </a:rPr>
                        <a:t>2</a:t>
                      </a:r>
                      <a:endParaRPr lang="en-US" dirty="0">
                        <a:solidFill>
                          <a:srgbClr val="AAAAAA"/>
                        </a:solidFill>
                        <a:effectLst/>
                        <a:latin typeface="inherit"/>
                      </a:endParaRPr>
                    </a:p>
                    <a:p>
                      <a:pPr algn="r" fontAlgn="t"/>
                      <a:r>
                        <a:rPr lang="en-US" dirty="0">
                          <a:solidFill>
                            <a:srgbClr val="AAAAAA"/>
                          </a:solidFill>
                          <a:effectLst/>
                          <a:latin typeface="inherit"/>
                        </a:rPr>
                        <a:t>3</a:t>
                      </a:r>
                    </a:p>
                    <a:p>
                      <a:pPr algn="r" fontAlgn="t"/>
                      <a:r>
                        <a:rPr lang="en-US" dirty="0">
                          <a:solidFill>
                            <a:srgbClr val="AAAAAA"/>
                          </a:solidFill>
                          <a:effectLst/>
                          <a:latin typeface="inherit"/>
                        </a:rPr>
                        <a:t>4</a:t>
                      </a:r>
                    </a:p>
                    <a:p>
                      <a:pPr algn="r" fontAlgn="t"/>
                      <a:endParaRPr lang="en-US" dirty="0" smtClean="0">
                        <a:solidFill>
                          <a:srgbClr val="AAAAAA"/>
                        </a:solidFill>
                        <a:effectLst/>
                        <a:latin typeface="inherit"/>
                      </a:endParaRPr>
                    </a:p>
                    <a:p>
                      <a:pPr algn="r" fontAlgn="t"/>
                      <a:r>
                        <a:rPr lang="en-US" dirty="0" smtClean="0">
                          <a:solidFill>
                            <a:srgbClr val="AAAAAA"/>
                          </a:solidFill>
                          <a:effectLst/>
                          <a:latin typeface="inherit"/>
                        </a:rPr>
                        <a:t>5</a:t>
                      </a:r>
                      <a:endParaRPr lang="en-US" dirty="0">
                        <a:solidFill>
                          <a:srgbClr val="AAAAAA"/>
                        </a:solidFill>
                        <a:effectLst/>
                        <a:latin typeface="inherit"/>
                      </a:endParaRPr>
                    </a:p>
                    <a:p>
                      <a:pPr algn="r" fontAlgn="t"/>
                      <a:r>
                        <a:rPr lang="en-US" dirty="0">
                          <a:solidFill>
                            <a:srgbClr val="AAAAAA"/>
                          </a:solidFill>
                          <a:effectLst/>
                          <a:latin typeface="inherit"/>
                        </a:rPr>
                        <a:t>6</a:t>
                      </a:r>
                    </a:p>
                    <a:p>
                      <a:pPr algn="r" fontAlgn="t"/>
                      <a:r>
                        <a:rPr lang="en-US" dirty="0">
                          <a:solidFill>
                            <a:srgbClr val="AAAAAA"/>
                          </a:solidFill>
                          <a:effectLst/>
                          <a:latin typeface="inherit"/>
                        </a:rPr>
                        <a:t>7</a:t>
                      </a:r>
                    </a:p>
                    <a:p>
                      <a:pPr algn="r" fontAlgn="t"/>
                      <a:r>
                        <a:rPr lang="en-US" dirty="0">
                          <a:solidFill>
                            <a:srgbClr val="AAAAAA"/>
                          </a:solidFill>
                          <a:effectLst/>
                          <a:latin typeface="inherit"/>
                        </a:rPr>
                        <a:t>8</a:t>
                      </a:r>
                    </a:p>
                  </a:txBody>
                  <a:tcPr>
                    <a:lnL>
                      <a:noFill/>
                    </a:lnL>
                    <a:lnR>
                      <a:noFill/>
                    </a:lnR>
                    <a:lnT>
                      <a:noFill/>
                    </a:lnT>
                    <a:lnB>
                      <a:noFill/>
                    </a:lnB>
                    <a:solidFill>
                      <a:srgbClr val="EEEEEE"/>
                    </a:solidFill>
                  </a:tcPr>
                </a:tc>
                <a:tc>
                  <a:txBody>
                    <a:bodyPr/>
                    <a:lstStyle/>
                    <a:p>
                      <a:pPr algn="l" fontAlgn="t"/>
                      <a:r>
                        <a:rPr lang="en-US" dirty="0">
                          <a:solidFill>
                            <a:srgbClr val="006FE0"/>
                          </a:solidFill>
                          <a:effectLst/>
                          <a:latin typeface="inherit"/>
                        </a:rPr>
                        <a:t>    </a:t>
                      </a:r>
                      <a:r>
                        <a:rPr lang="en-US" sz="2400" i="1" dirty="0">
                          <a:solidFill>
                            <a:srgbClr val="666666"/>
                          </a:solidFill>
                          <a:effectLst/>
                          <a:latin typeface="inherit"/>
                        </a:rPr>
                        <a:t>@Override</a:t>
                      </a:r>
                      <a:endParaRPr lang="en-US" sz="2400" dirty="0">
                        <a:solidFill>
                          <a:srgbClr val="000000"/>
                        </a:solidFill>
                        <a:effectLst/>
                        <a:latin typeface="inherit"/>
                      </a:endParaRPr>
                    </a:p>
                    <a:p>
                      <a:pPr algn="l" fontAlgn="t"/>
                      <a:r>
                        <a:rPr lang="en-US" sz="2400" dirty="0">
                          <a:solidFill>
                            <a:srgbClr val="006FE0"/>
                          </a:solidFill>
                          <a:effectLst/>
                          <a:latin typeface="inherit"/>
                        </a:rPr>
                        <a:t>    </a:t>
                      </a:r>
                      <a:r>
                        <a:rPr lang="en-US" sz="2400" dirty="0">
                          <a:solidFill>
                            <a:srgbClr val="800080"/>
                          </a:solidFill>
                          <a:effectLst/>
                          <a:latin typeface="inherit"/>
                        </a:rPr>
                        <a:t>protected</a:t>
                      </a:r>
                      <a:r>
                        <a:rPr lang="en-US" sz="2400" dirty="0">
                          <a:solidFill>
                            <a:srgbClr val="006FE0"/>
                          </a:solidFill>
                          <a:effectLst/>
                          <a:latin typeface="inherit"/>
                        </a:rPr>
                        <a:t> </a:t>
                      </a:r>
                      <a:r>
                        <a:rPr lang="en-US" sz="2400" b="1" dirty="0">
                          <a:solidFill>
                            <a:srgbClr val="800080"/>
                          </a:solidFill>
                          <a:effectLst/>
                          <a:latin typeface="inherit"/>
                        </a:rPr>
                        <a:t>void</a:t>
                      </a:r>
                      <a:r>
                        <a:rPr lang="en-US" sz="2400" dirty="0">
                          <a:solidFill>
                            <a:srgbClr val="006FE0"/>
                          </a:solidFill>
                          <a:effectLst/>
                          <a:latin typeface="inherit"/>
                        </a:rPr>
                        <a:t> </a:t>
                      </a:r>
                      <a:r>
                        <a:rPr lang="en-US" sz="2400" dirty="0" err="1">
                          <a:solidFill>
                            <a:srgbClr val="008080"/>
                          </a:solidFill>
                          <a:effectLst/>
                          <a:latin typeface="inherit"/>
                        </a:rPr>
                        <a:t>onCreate</a:t>
                      </a:r>
                      <a:r>
                        <a:rPr lang="en-US" sz="2400" dirty="0">
                          <a:solidFill>
                            <a:srgbClr val="333333"/>
                          </a:solidFill>
                          <a:effectLst/>
                          <a:latin typeface="inherit"/>
                        </a:rPr>
                        <a:t>(</a:t>
                      </a:r>
                      <a:r>
                        <a:rPr lang="en-US" sz="2400" dirty="0">
                          <a:solidFill>
                            <a:srgbClr val="008080"/>
                          </a:solidFill>
                          <a:effectLst/>
                          <a:latin typeface="inherit"/>
                        </a:rPr>
                        <a:t>Bundle </a:t>
                      </a:r>
                      <a:r>
                        <a:rPr lang="en-US" sz="2400" dirty="0" err="1">
                          <a:solidFill>
                            <a:srgbClr val="002D7A"/>
                          </a:solidFill>
                          <a:effectLst/>
                          <a:latin typeface="inherit"/>
                        </a:rPr>
                        <a:t>savedInstanceState</a:t>
                      </a:r>
                      <a:r>
                        <a:rPr lang="en-US" sz="2400" dirty="0">
                          <a:solidFill>
                            <a:srgbClr val="333333"/>
                          </a:solidFill>
                          <a:effectLst/>
                          <a:latin typeface="inherit"/>
                        </a:rPr>
                        <a:t>)</a:t>
                      </a:r>
                      <a:r>
                        <a:rPr lang="en-US" sz="2400" dirty="0">
                          <a:solidFill>
                            <a:srgbClr val="006FE0"/>
                          </a:solidFill>
                          <a:effectLst/>
                          <a:latin typeface="inherit"/>
                        </a:rPr>
                        <a:t> </a:t>
                      </a:r>
                      <a:r>
                        <a:rPr lang="en-US" sz="2400" dirty="0">
                          <a:solidFill>
                            <a:srgbClr val="333333"/>
                          </a:solidFill>
                          <a:effectLst/>
                          <a:latin typeface="inherit"/>
                        </a:rPr>
                        <a:t>{</a:t>
                      </a:r>
                      <a:endParaRPr lang="en-US" sz="2400" dirty="0">
                        <a:solidFill>
                          <a:srgbClr val="000000"/>
                        </a:solidFill>
                        <a:effectLst/>
                        <a:latin typeface="inherit"/>
                      </a:endParaRPr>
                    </a:p>
                    <a:p>
                      <a:pPr algn="l" fontAlgn="t"/>
                      <a:r>
                        <a:rPr lang="en-US" sz="2400" dirty="0">
                          <a:solidFill>
                            <a:srgbClr val="006FE0"/>
                          </a:solidFill>
                          <a:effectLst/>
                          <a:latin typeface="inherit"/>
                        </a:rPr>
                        <a:t>        </a:t>
                      </a:r>
                      <a:r>
                        <a:rPr lang="en-US" sz="2400" b="1" dirty="0" err="1">
                          <a:solidFill>
                            <a:srgbClr val="000000"/>
                          </a:solidFill>
                          <a:effectLst/>
                          <a:latin typeface="inherit"/>
                        </a:rPr>
                        <a:t>super</a:t>
                      </a:r>
                      <a:r>
                        <a:rPr lang="en-US" sz="2400" dirty="0" err="1">
                          <a:solidFill>
                            <a:srgbClr val="333333"/>
                          </a:solidFill>
                          <a:effectLst/>
                          <a:latin typeface="inherit"/>
                        </a:rPr>
                        <a:t>.</a:t>
                      </a:r>
                      <a:r>
                        <a:rPr lang="en-US" sz="2400" dirty="0" err="1">
                          <a:solidFill>
                            <a:srgbClr val="008080"/>
                          </a:solidFill>
                          <a:effectLst/>
                          <a:latin typeface="inherit"/>
                        </a:rPr>
                        <a:t>onCreate</a:t>
                      </a:r>
                      <a:r>
                        <a:rPr lang="en-US" sz="2400" dirty="0">
                          <a:solidFill>
                            <a:srgbClr val="333333"/>
                          </a:solidFill>
                          <a:effectLst/>
                          <a:latin typeface="inherit"/>
                        </a:rPr>
                        <a:t>(</a:t>
                      </a:r>
                      <a:r>
                        <a:rPr lang="en-US" sz="2400" dirty="0" err="1">
                          <a:solidFill>
                            <a:srgbClr val="002D7A"/>
                          </a:solidFill>
                          <a:effectLst/>
                          <a:latin typeface="inherit"/>
                        </a:rPr>
                        <a:t>savedInstanceState</a:t>
                      </a:r>
                      <a:r>
                        <a:rPr lang="en-US" sz="2400" dirty="0">
                          <a:solidFill>
                            <a:srgbClr val="333333"/>
                          </a:solidFill>
                          <a:effectLst/>
                          <a:latin typeface="inherit"/>
                        </a:rPr>
                        <a:t>);</a:t>
                      </a:r>
                      <a:endParaRPr lang="en-US" sz="2400" dirty="0">
                        <a:solidFill>
                          <a:srgbClr val="000000"/>
                        </a:solidFill>
                        <a:effectLst/>
                        <a:latin typeface="inherit"/>
                      </a:endParaRPr>
                    </a:p>
                    <a:p>
                      <a:pPr algn="l" fontAlgn="t"/>
                      <a:r>
                        <a:rPr lang="en-US" sz="2400" dirty="0">
                          <a:solidFill>
                            <a:srgbClr val="006FE0"/>
                          </a:solidFill>
                          <a:effectLst/>
                          <a:latin typeface="inherit"/>
                        </a:rPr>
                        <a:t>        </a:t>
                      </a:r>
                      <a:r>
                        <a:rPr lang="en-US" sz="2400" dirty="0" err="1">
                          <a:solidFill>
                            <a:srgbClr val="008080"/>
                          </a:solidFill>
                          <a:effectLst/>
                          <a:latin typeface="inherit"/>
                        </a:rPr>
                        <a:t>setContentView</a:t>
                      </a:r>
                      <a:r>
                        <a:rPr lang="en-US" sz="2400" dirty="0">
                          <a:solidFill>
                            <a:srgbClr val="333333"/>
                          </a:solidFill>
                          <a:effectLst/>
                          <a:latin typeface="inherit"/>
                        </a:rPr>
                        <a:t>(</a:t>
                      </a:r>
                      <a:r>
                        <a:rPr lang="en-US" sz="2400" dirty="0" err="1">
                          <a:solidFill>
                            <a:srgbClr val="002D7A"/>
                          </a:solidFill>
                          <a:effectLst/>
                          <a:latin typeface="inherit"/>
                        </a:rPr>
                        <a:t>R</a:t>
                      </a:r>
                      <a:r>
                        <a:rPr lang="en-US" sz="2400" dirty="0" err="1">
                          <a:solidFill>
                            <a:srgbClr val="333333"/>
                          </a:solidFill>
                          <a:effectLst/>
                          <a:latin typeface="inherit"/>
                        </a:rPr>
                        <a:t>.</a:t>
                      </a:r>
                      <a:r>
                        <a:rPr lang="en-US" sz="2400" dirty="0" err="1">
                          <a:solidFill>
                            <a:srgbClr val="002D7A"/>
                          </a:solidFill>
                          <a:effectLst/>
                          <a:latin typeface="inherit"/>
                        </a:rPr>
                        <a:t>layout</a:t>
                      </a:r>
                      <a:r>
                        <a:rPr lang="en-US" sz="2400" dirty="0" err="1">
                          <a:solidFill>
                            <a:srgbClr val="333333"/>
                          </a:solidFill>
                          <a:effectLst/>
                          <a:latin typeface="inherit"/>
                        </a:rPr>
                        <a:t>.</a:t>
                      </a:r>
                      <a:r>
                        <a:rPr lang="en-US" sz="2400" dirty="0" err="1">
                          <a:solidFill>
                            <a:srgbClr val="002D7A"/>
                          </a:solidFill>
                          <a:effectLst/>
                          <a:latin typeface="inherit"/>
                        </a:rPr>
                        <a:t>activity_main</a:t>
                      </a:r>
                      <a:r>
                        <a:rPr lang="en-US" sz="2400" dirty="0">
                          <a:solidFill>
                            <a:srgbClr val="333333"/>
                          </a:solidFill>
                          <a:effectLst/>
                          <a:latin typeface="inherit"/>
                        </a:rPr>
                        <a:t>);</a:t>
                      </a:r>
                      <a:endParaRPr lang="en-US" sz="2400" dirty="0">
                        <a:solidFill>
                          <a:srgbClr val="000000"/>
                        </a:solidFill>
                        <a:effectLst/>
                        <a:latin typeface="inherit"/>
                      </a:endParaRPr>
                    </a:p>
                    <a:p>
                      <a:pPr algn="l" fontAlgn="t"/>
                      <a:r>
                        <a:rPr lang="en-US" sz="2400" dirty="0">
                          <a:solidFill>
                            <a:srgbClr val="000000"/>
                          </a:solidFill>
                          <a:effectLst/>
                          <a:latin typeface="inherit"/>
                        </a:rPr>
                        <a:t> </a:t>
                      </a:r>
                    </a:p>
                    <a:p>
                      <a:pPr algn="l" fontAlgn="t"/>
                      <a:r>
                        <a:rPr lang="en-US" sz="2400" dirty="0">
                          <a:solidFill>
                            <a:srgbClr val="006FE0"/>
                          </a:solidFill>
                          <a:effectLst/>
                          <a:latin typeface="inherit"/>
                        </a:rPr>
                        <a:t>        </a:t>
                      </a:r>
                      <a:r>
                        <a:rPr lang="en-US" sz="2400" dirty="0">
                          <a:solidFill>
                            <a:srgbClr val="002D7A"/>
                          </a:solidFill>
                          <a:effectLst/>
                          <a:latin typeface="inherit"/>
                        </a:rPr>
                        <a:t>button</a:t>
                      </a:r>
                      <a:r>
                        <a:rPr lang="en-US" sz="2400" dirty="0">
                          <a:solidFill>
                            <a:srgbClr val="006FE0"/>
                          </a:solidFill>
                          <a:effectLst/>
                          <a:latin typeface="inherit"/>
                        </a:rPr>
                        <a:t> = </a:t>
                      </a:r>
                      <a:r>
                        <a:rPr lang="en-US" sz="2400" dirty="0">
                          <a:solidFill>
                            <a:srgbClr val="333333"/>
                          </a:solidFill>
                          <a:effectLst/>
                          <a:latin typeface="inherit"/>
                        </a:rPr>
                        <a:t>(</a:t>
                      </a:r>
                      <a:r>
                        <a:rPr lang="en-US" sz="2400" dirty="0">
                          <a:solidFill>
                            <a:srgbClr val="002D7A"/>
                          </a:solidFill>
                          <a:effectLst/>
                          <a:latin typeface="inherit"/>
                        </a:rPr>
                        <a:t>Button</a:t>
                      </a:r>
                      <a:r>
                        <a:rPr lang="en-US" sz="2400" dirty="0">
                          <a:solidFill>
                            <a:srgbClr val="333333"/>
                          </a:solidFill>
                          <a:effectLst/>
                          <a:latin typeface="inherit"/>
                        </a:rPr>
                        <a:t>)</a:t>
                      </a:r>
                      <a:r>
                        <a:rPr lang="en-US" sz="2400" dirty="0">
                          <a:solidFill>
                            <a:srgbClr val="006FE0"/>
                          </a:solidFill>
                          <a:effectLst/>
                          <a:latin typeface="inherit"/>
                        </a:rPr>
                        <a:t> </a:t>
                      </a:r>
                      <a:r>
                        <a:rPr lang="en-US" sz="2400" dirty="0" err="1">
                          <a:solidFill>
                            <a:srgbClr val="008080"/>
                          </a:solidFill>
                          <a:effectLst/>
                          <a:latin typeface="inherit"/>
                        </a:rPr>
                        <a:t>findViewById</a:t>
                      </a:r>
                      <a:r>
                        <a:rPr lang="en-US" sz="2400" dirty="0">
                          <a:solidFill>
                            <a:srgbClr val="333333"/>
                          </a:solidFill>
                          <a:effectLst/>
                          <a:latin typeface="inherit"/>
                        </a:rPr>
                        <a:t>(</a:t>
                      </a:r>
                      <a:r>
                        <a:rPr lang="en-US" sz="2400" dirty="0" err="1">
                          <a:solidFill>
                            <a:srgbClr val="002D7A"/>
                          </a:solidFill>
                          <a:effectLst/>
                          <a:latin typeface="inherit"/>
                        </a:rPr>
                        <a:t>R</a:t>
                      </a:r>
                      <a:r>
                        <a:rPr lang="en-US" sz="2400" dirty="0" err="1">
                          <a:solidFill>
                            <a:srgbClr val="333333"/>
                          </a:solidFill>
                          <a:effectLst/>
                          <a:latin typeface="inherit"/>
                        </a:rPr>
                        <a:t>.</a:t>
                      </a:r>
                      <a:r>
                        <a:rPr lang="en-US" sz="2400" dirty="0" err="1">
                          <a:solidFill>
                            <a:srgbClr val="002D7A"/>
                          </a:solidFill>
                          <a:effectLst/>
                          <a:latin typeface="inherit"/>
                        </a:rPr>
                        <a:t>id</a:t>
                      </a:r>
                      <a:r>
                        <a:rPr lang="en-US" sz="2400" dirty="0" err="1">
                          <a:solidFill>
                            <a:srgbClr val="333333"/>
                          </a:solidFill>
                          <a:effectLst/>
                          <a:latin typeface="inherit"/>
                        </a:rPr>
                        <a:t>.</a:t>
                      </a:r>
                      <a:r>
                        <a:rPr lang="en-US" sz="2400" dirty="0" err="1">
                          <a:solidFill>
                            <a:srgbClr val="002D7A"/>
                          </a:solidFill>
                          <a:effectLst/>
                          <a:latin typeface="inherit"/>
                        </a:rPr>
                        <a:t>button</a:t>
                      </a:r>
                      <a:r>
                        <a:rPr lang="en-US" sz="2400" dirty="0">
                          <a:solidFill>
                            <a:srgbClr val="333333"/>
                          </a:solidFill>
                          <a:effectLst/>
                          <a:latin typeface="inherit"/>
                        </a:rPr>
                        <a:t>);</a:t>
                      </a:r>
                      <a:endParaRPr lang="en-US" sz="2400" dirty="0">
                        <a:solidFill>
                          <a:srgbClr val="000000"/>
                        </a:solidFill>
                        <a:effectLst/>
                        <a:latin typeface="inherit"/>
                      </a:endParaRPr>
                    </a:p>
                    <a:p>
                      <a:pPr algn="l" fontAlgn="t"/>
                      <a:r>
                        <a:rPr lang="en-US" sz="2400" dirty="0">
                          <a:solidFill>
                            <a:srgbClr val="006FE0"/>
                          </a:solidFill>
                          <a:effectLst/>
                          <a:latin typeface="inherit"/>
                        </a:rPr>
                        <a:t>        </a:t>
                      </a:r>
                      <a:r>
                        <a:rPr lang="en-US" sz="2400" dirty="0" err="1">
                          <a:solidFill>
                            <a:srgbClr val="002D7A"/>
                          </a:solidFill>
                          <a:effectLst/>
                          <a:latin typeface="inherit"/>
                        </a:rPr>
                        <a:t>editText</a:t>
                      </a:r>
                      <a:r>
                        <a:rPr lang="en-US" sz="2400" dirty="0">
                          <a:solidFill>
                            <a:srgbClr val="006FE0"/>
                          </a:solidFill>
                          <a:effectLst/>
                          <a:latin typeface="inherit"/>
                        </a:rPr>
                        <a:t> = </a:t>
                      </a:r>
                      <a:r>
                        <a:rPr lang="en-US" sz="2400" dirty="0">
                          <a:solidFill>
                            <a:srgbClr val="333333"/>
                          </a:solidFill>
                          <a:effectLst/>
                          <a:latin typeface="inherit"/>
                        </a:rPr>
                        <a:t>(</a:t>
                      </a:r>
                      <a:r>
                        <a:rPr lang="en-US" sz="2400" dirty="0" err="1">
                          <a:solidFill>
                            <a:srgbClr val="002D7A"/>
                          </a:solidFill>
                          <a:effectLst/>
                          <a:latin typeface="inherit"/>
                        </a:rPr>
                        <a:t>EditText</a:t>
                      </a:r>
                      <a:r>
                        <a:rPr lang="en-US" sz="2400" dirty="0">
                          <a:solidFill>
                            <a:srgbClr val="333333"/>
                          </a:solidFill>
                          <a:effectLst/>
                          <a:latin typeface="inherit"/>
                        </a:rPr>
                        <a:t>)</a:t>
                      </a:r>
                      <a:r>
                        <a:rPr lang="en-US" sz="2400" dirty="0">
                          <a:solidFill>
                            <a:srgbClr val="006FE0"/>
                          </a:solidFill>
                          <a:effectLst/>
                          <a:latin typeface="inherit"/>
                        </a:rPr>
                        <a:t> </a:t>
                      </a:r>
                      <a:r>
                        <a:rPr lang="en-US" sz="2400" dirty="0" err="1">
                          <a:solidFill>
                            <a:srgbClr val="008080"/>
                          </a:solidFill>
                          <a:effectLst/>
                          <a:latin typeface="inherit"/>
                        </a:rPr>
                        <a:t>findViewById</a:t>
                      </a:r>
                      <a:r>
                        <a:rPr lang="en-US" sz="2400" dirty="0">
                          <a:solidFill>
                            <a:srgbClr val="333333"/>
                          </a:solidFill>
                          <a:effectLst/>
                          <a:latin typeface="inherit"/>
                        </a:rPr>
                        <a:t>(</a:t>
                      </a:r>
                      <a:r>
                        <a:rPr lang="en-US" sz="2400" dirty="0" err="1">
                          <a:solidFill>
                            <a:srgbClr val="002D7A"/>
                          </a:solidFill>
                          <a:effectLst/>
                          <a:latin typeface="inherit"/>
                        </a:rPr>
                        <a:t>R</a:t>
                      </a:r>
                      <a:r>
                        <a:rPr lang="en-US" sz="2400" dirty="0" err="1">
                          <a:solidFill>
                            <a:srgbClr val="333333"/>
                          </a:solidFill>
                          <a:effectLst/>
                          <a:latin typeface="inherit"/>
                        </a:rPr>
                        <a:t>.</a:t>
                      </a:r>
                      <a:r>
                        <a:rPr lang="en-US" sz="2400" dirty="0" err="1">
                          <a:solidFill>
                            <a:srgbClr val="002D7A"/>
                          </a:solidFill>
                          <a:effectLst/>
                          <a:latin typeface="inherit"/>
                        </a:rPr>
                        <a:t>id</a:t>
                      </a:r>
                      <a:r>
                        <a:rPr lang="en-US" sz="2400" dirty="0" err="1">
                          <a:solidFill>
                            <a:srgbClr val="333333"/>
                          </a:solidFill>
                          <a:effectLst/>
                          <a:latin typeface="inherit"/>
                        </a:rPr>
                        <a:t>.</a:t>
                      </a:r>
                      <a:r>
                        <a:rPr lang="en-US" sz="2400" dirty="0" err="1">
                          <a:solidFill>
                            <a:srgbClr val="002D7A"/>
                          </a:solidFill>
                          <a:effectLst/>
                          <a:latin typeface="inherit"/>
                        </a:rPr>
                        <a:t>editText</a:t>
                      </a:r>
                      <a:r>
                        <a:rPr lang="en-US" sz="2400" dirty="0">
                          <a:solidFill>
                            <a:srgbClr val="333333"/>
                          </a:solidFill>
                          <a:effectLst/>
                          <a:latin typeface="inherit"/>
                        </a:rPr>
                        <a:t>);</a:t>
                      </a:r>
                      <a:endParaRPr lang="en-US" sz="2400" dirty="0">
                        <a:solidFill>
                          <a:srgbClr val="000000"/>
                        </a:solidFill>
                        <a:effectLst/>
                        <a:latin typeface="inherit"/>
                      </a:endParaRPr>
                    </a:p>
                    <a:p>
                      <a:pPr algn="l" fontAlgn="t"/>
                      <a:r>
                        <a:rPr lang="en-US" sz="2400" dirty="0">
                          <a:solidFill>
                            <a:srgbClr val="006FE0"/>
                          </a:solidFill>
                          <a:effectLst/>
                          <a:latin typeface="inherit"/>
                        </a:rPr>
                        <a:t>    </a:t>
                      </a:r>
                      <a:r>
                        <a:rPr lang="en-US" sz="2400" dirty="0">
                          <a:solidFill>
                            <a:srgbClr val="333333"/>
                          </a:solidFill>
                          <a:effectLst/>
                          <a:latin typeface="inherit"/>
                        </a:rPr>
                        <a:t>}</a:t>
                      </a:r>
                      <a:endParaRPr lang="en-US" sz="2400" dirty="0">
                        <a:solidFill>
                          <a:srgbClr val="000000"/>
                        </a:solidFill>
                        <a:effectLst/>
                        <a:latin typeface="inherit"/>
                      </a:endParaRPr>
                    </a:p>
                  </a:txBody>
                  <a:tcPr>
                    <a:lnL>
                      <a:noFill/>
                    </a:lnL>
                    <a:lnR>
                      <a:noFill/>
                    </a:lnR>
                    <a:lnT>
                      <a:noFill/>
                    </a:lnT>
                    <a:lnB>
                      <a:noFill/>
                    </a:lnB>
                  </a:tcPr>
                </a:tc>
              </a:tr>
            </a:tbl>
          </a:graphicData>
        </a:graphic>
      </p:graphicFrame>
      <p:sp>
        <p:nvSpPr>
          <p:cNvPr id="7" name="Control 3"/>
          <p:cNvSpPr>
            <a:spLocks noChangeArrowheads="1" noChangeShapeType="1"/>
          </p:cNvSpPr>
          <p:nvPr/>
        </p:nvSpPr>
        <p:spPr bwMode="auto">
          <a:xfrm>
            <a:off x="712788" y="2719388"/>
            <a:ext cx="914400" cy="9144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endParaRPr lang="en-US"/>
          </a:p>
        </p:txBody>
      </p:sp>
      <p:sp>
        <p:nvSpPr>
          <p:cNvPr id="8" name="Rectangle 7"/>
          <p:cNvSpPr/>
          <p:nvPr/>
        </p:nvSpPr>
        <p:spPr>
          <a:xfrm>
            <a:off x="152400" y="5015345"/>
            <a:ext cx="8686800" cy="1815882"/>
          </a:xfrm>
          <a:prstGeom prst="rect">
            <a:avLst/>
          </a:prstGeom>
        </p:spPr>
        <p:txBody>
          <a:bodyPr wrap="square">
            <a:spAutoFit/>
          </a:bodyPr>
          <a:lstStyle/>
          <a:p>
            <a:pPr algn="just"/>
            <a:r>
              <a:rPr lang="en-US" sz="2800" dirty="0"/>
              <a:t>So we have initialized our button and </a:t>
            </a:r>
            <a:r>
              <a:rPr lang="en-US" sz="2800" dirty="0" err="1"/>
              <a:t>editText</a:t>
            </a:r>
            <a:r>
              <a:rPr lang="en-US" sz="2800" dirty="0"/>
              <a:t>. So what I will be doing from here is I will get an given name from the </a:t>
            </a:r>
            <a:r>
              <a:rPr lang="en-US" sz="2800" dirty="0" err="1"/>
              <a:t>editText</a:t>
            </a:r>
            <a:r>
              <a:rPr lang="en-US" sz="2800" dirty="0"/>
              <a:t> and will show a greeting message in the same </a:t>
            </a:r>
            <a:r>
              <a:rPr lang="en-US" sz="2800" dirty="0" err="1"/>
              <a:t>editText</a:t>
            </a:r>
            <a:r>
              <a:rPr lang="en-US" sz="2800" dirty="0"/>
              <a:t>.</a:t>
            </a:r>
          </a:p>
        </p:txBody>
      </p:sp>
    </p:spTree>
    <p:extLst>
      <p:ext uri="{BB962C8B-B14F-4D97-AF65-F5344CB8AC3E}">
        <p14:creationId xmlns:p14="http://schemas.microsoft.com/office/powerpoint/2010/main" val="2482578694"/>
      </p:ext>
    </p:extLst>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Cont..</a:t>
            </a:r>
            <a:endParaRPr lang="en-US" dirty="0"/>
          </a:p>
        </p:txBody>
      </p:sp>
      <p:sp>
        <p:nvSpPr>
          <p:cNvPr id="3" name="Content Placeholder 2"/>
          <p:cNvSpPr>
            <a:spLocks noGrp="1"/>
          </p:cNvSpPr>
          <p:nvPr>
            <p:ph idx="1"/>
          </p:nvPr>
        </p:nvSpPr>
        <p:spPr/>
        <p:txBody>
          <a:bodyPr/>
          <a:lstStyle/>
          <a:p>
            <a:r>
              <a:rPr lang="en-US" dirty="0" smtClean="0"/>
              <a:t>So for this I will create a separate method. So create a method named </a:t>
            </a:r>
            <a:r>
              <a:rPr lang="en-US" b="1" dirty="0" err="1" smtClean="0"/>
              <a:t>showMessage</a:t>
            </a:r>
            <a:r>
              <a:rPr lang="en-US" b="1" dirty="0" smtClean="0"/>
              <a:t>(). </a:t>
            </a:r>
            <a:r>
              <a:rPr lang="en-US" dirty="0" smtClean="0"/>
              <a:t/>
            </a:r>
            <a:br>
              <a:rPr lang="en-US" dirty="0" smtClean="0"/>
            </a:br>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222115246"/>
              </p:ext>
            </p:extLst>
          </p:nvPr>
        </p:nvGraphicFramePr>
        <p:xfrm>
          <a:off x="152400" y="2743200"/>
          <a:ext cx="8763000" cy="2286000"/>
        </p:xfrm>
        <a:graphic>
          <a:graphicData uri="http://schemas.openxmlformats.org/drawingml/2006/table">
            <a:tbl>
              <a:tblPr/>
              <a:tblGrid>
                <a:gridCol w="252579"/>
                <a:gridCol w="8510421"/>
              </a:tblGrid>
              <a:tr h="2286000">
                <a:tc>
                  <a:txBody>
                    <a:bodyPr/>
                    <a:lstStyle/>
                    <a:p>
                      <a:pPr algn="r" fontAlgn="t"/>
                      <a:r>
                        <a:rPr lang="en-US" dirty="0" smtClean="0">
                          <a:solidFill>
                            <a:srgbClr val="AAAAAA"/>
                          </a:solidFill>
                          <a:effectLst/>
                          <a:latin typeface="inherit"/>
                        </a:rPr>
                        <a:t>1</a:t>
                      </a:r>
                      <a:endParaRPr lang="en-US" dirty="0">
                        <a:solidFill>
                          <a:srgbClr val="AAAAAA"/>
                        </a:solidFill>
                        <a:effectLst/>
                        <a:latin typeface="inherit"/>
                      </a:endParaRPr>
                    </a:p>
                    <a:p>
                      <a:pPr algn="r" fontAlgn="t"/>
                      <a:endParaRPr lang="en-US" dirty="0" smtClean="0">
                        <a:solidFill>
                          <a:srgbClr val="AAAAAA"/>
                        </a:solidFill>
                        <a:effectLst/>
                        <a:latin typeface="inherit"/>
                      </a:endParaRPr>
                    </a:p>
                    <a:p>
                      <a:pPr algn="r" fontAlgn="t"/>
                      <a:r>
                        <a:rPr lang="en-US" dirty="0" smtClean="0">
                          <a:solidFill>
                            <a:srgbClr val="AAAAAA"/>
                          </a:solidFill>
                          <a:effectLst/>
                          <a:latin typeface="inherit"/>
                        </a:rPr>
                        <a:t>2</a:t>
                      </a:r>
                      <a:endParaRPr lang="en-US" dirty="0">
                        <a:solidFill>
                          <a:srgbClr val="AAAAAA"/>
                        </a:solidFill>
                        <a:effectLst/>
                        <a:latin typeface="inherit"/>
                      </a:endParaRPr>
                    </a:p>
                    <a:p>
                      <a:pPr algn="r" fontAlgn="t"/>
                      <a:endParaRPr lang="en-US" dirty="0" smtClean="0">
                        <a:solidFill>
                          <a:srgbClr val="AAAAAA"/>
                        </a:solidFill>
                        <a:effectLst/>
                        <a:latin typeface="inherit"/>
                      </a:endParaRPr>
                    </a:p>
                    <a:p>
                      <a:pPr algn="r" fontAlgn="t"/>
                      <a:r>
                        <a:rPr lang="en-US" dirty="0" smtClean="0">
                          <a:solidFill>
                            <a:srgbClr val="AAAAAA"/>
                          </a:solidFill>
                          <a:effectLst/>
                          <a:latin typeface="inherit"/>
                        </a:rPr>
                        <a:t>3</a:t>
                      </a:r>
                      <a:endParaRPr lang="en-US" dirty="0">
                        <a:solidFill>
                          <a:srgbClr val="AAAAAA"/>
                        </a:solidFill>
                        <a:effectLst/>
                        <a:latin typeface="inherit"/>
                      </a:endParaRPr>
                    </a:p>
                  </a:txBody>
                  <a:tcPr>
                    <a:lnL>
                      <a:noFill/>
                    </a:lnL>
                    <a:lnR>
                      <a:noFill/>
                    </a:lnR>
                    <a:lnT>
                      <a:noFill/>
                    </a:lnT>
                    <a:lnB>
                      <a:noFill/>
                    </a:lnB>
                    <a:solidFill>
                      <a:srgbClr val="EEEEEE"/>
                    </a:solidFill>
                  </a:tcPr>
                </a:tc>
                <a:tc>
                  <a:txBody>
                    <a:bodyPr/>
                    <a:lstStyle/>
                    <a:p>
                      <a:pPr algn="l" fontAlgn="t"/>
                      <a:r>
                        <a:rPr lang="en-US" dirty="0">
                          <a:solidFill>
                            <a:srgbClr val="006FE0"/>
                          </a:solidFill>
                          <a:effectLst/>
                          <a:latin typeface="inherit"/>
                        </a:rPr>
                        <a:t>    </a:t>
                      </a:r>
                      <a:r>
                        <a:rPr lang="en-US" sz="3200" dirty="0">
                          <a:solidFill>
                            <a:srgbClr val="800080"/>
                          </a:solidFill>
                          <a:effectLst/>
                          <a:latin typeface="inherit"/>
                        </a:rPr>
                        <a:t>private</a:t>
                      </a:r>
                      <a:r>
                        <a:rPr lang="en-US" sz="3200" dirty="0">
                          <a:solidFill>
                            <a:srgbClr val="006FE0"/>
                          </a:solidFill>
                          <a:effectLst/>
                          <a:latin typeface="inherit"/>
                        </a:rPr>
                        <a:t> </a:t>
                      </a:r>
                      <a:r>
                        <a:rPr lang="en-US" sz="3200" b="1" dirty="0">
                          <a:solidFill>
                            <a:srgbClr val="800080"/>
                          </a:solidFill>
                          <a:effectLst/>
                          <a:latin typeface="inherit"/>
                        </a:rPr>
                        <a:t>void</a:t>
                      </a:r>
                      <a:r>
                        <a:rPr lang="en-US" sz="3200" dirty="0">
                          <a:solidFill>
                            <a:srgbClr val="006FE0"/>
                          </a:solidFill>
                          <a:effectLst/>
                          <a:latin typeface="inherit"/>
                        </a:rPr>
                        <a:t> </a:t>
                      </a:r>
                      <a:r>
                        <a:rPr lang="en-US" sz="3200" dirty="0" err="1">
                          <a:solidFill>
                            <a:srgbClr val="008080"/>
                          </a:solidFill>
                          <a:effectLst/>
                          <a:latin typeface="inherit"/>
                        </a:rPr>
                        <a:t>showMessage</a:t>
                      </a:r>
                      <a:r>
                        <a:rPr lang="en-US" sz="3200" dirty="0">
                          <a:solidFill>
                            <a:srgbClr val="333333"/>
                          </a:solidFill>
                          <a:effectLst/>
                          <a:latin typeface="inherit"/>
                        </a:rPr>
                        <a:t>(){</a:t>
                      </a:r>
                      <a:endParaRPr lang="en-US" sz="3200" dirty="0">
                        <a:solidFill>
                          <a:srgbClr val="000000"/>
                        </a:solidFill>
                        <a:effectLst/>
                        <a:latin typeface="inherit"/>
                      </a:endParaRPr>
                    </a:p>
                    <a:p>
                      <a:pPr algn="l" fontAlgn="t"/>
                      <a:r>
                        <a:rPr lang="en-US" sz="3200" dirty="0">
                          <a:solidFill>
                            <a:srgbClr val="006FE0"/>
                          </a:solidFill>
                          <a:effectLst/>
                          <a:latin typeface="inherit"/>
                        </a:rPr>
                        <a:t>        </a:t>
                      </a:r>
                      <a:endParaRPr lang="en-US" sz="3200" dirty="0">
                        <a:solidFill>
                          <a:srgbClr val="000000"/>
                        </a:solidFill>
                        <a:effectLst/>
                        <a:latin typeface="inherit"/>
                      </a:endParaRPr>
                    </a:p>
                    <a:p>
                      <a:pPr algn="l" fontAlgn="t"/>
                      <a:r>
                        <a:rPr lang="en-US" sz="3200" dirty="0">
                          <a:solidFill>
                            <a:srgbClr val="006FE0"/>
                          </a:solidFill>
                          <a:effectLst/>
                          <a:latin typeface="inherit"/>
                        </a:rPr>
                        <a:t>    </a:t>
                      </a:r>
                      <a:r>
                        <a:rPr lang="en-US" sz="3200" dirty="0">
                          <a:solidFill>
                            <a:srgbClr val="333333"/>
                          </a:solidFill>
                          <a:effectLst/>
                          <a:latin typeface="inherit"/>
                        </a:rPr>
                        <a:t>}</a:t>
                      </a:r>
                      <a:endParaRPr lang="en-US" sz="3200" dirty="0">
                        <a:solidFill>
                          <a:srgbClr val="000000"/>
                        </a:solidFill>
                        <a:effectLst/>
                        <a:latin typeface="inherit"/>
                      </a:endParaRPr>
                    </a:p>
                  </a:txBody>
                  <a:tcPr>
                    <a:lnL>
                      <a:noFill/>
                    </a:lnL>
                    <a:lnR>
                      <a:noFill/>
                    </a:lnR>
                    <a:lnT>
                      <a:noFill/>
                    </a:lnT>
                    <a:lnB>
                      <a:noFill/>
                    </a:lnB>
                  </a:tcPr>
                </a:tc>
              </a:tr>
            </a:tbl>
          </a:graphicData>
        </a:graphic>
      </p:graphicFrame>
      <p:sp>
        <p:nvSpPr>
          <p:cNvPr id="7" name="Control 3"/>
          <p:cNvSpPr>
            <a:spLocks noChangeArrowheads="1" noChangeShapeType="1"/>
          </p:cNvSpPr>
          <p:nvPr/>
        </p:nvSpPr>
        <p:spPr bwMode="auto">
          <a:xfrm>
            <a:off x="712788" y="3405188"/>
            <a:ext cx="914400" cy="9144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endParaRPr lang="en-US"/>
          </a:p>
        </p:txBody>
      </p:sp>
      <p:sp>
        <p:nvSpPr>
          <p:cNvPr id="8" name="Rectangle 7"/>
          <p:cNvSpPr/>
          <p:nvPr/>
        </p:nvSpPr>
        <p:spPr>
          <a:xfrm>
            <a:off x="152400" y="5029200"/>
            <a:ext cx="8763000" cy="954107"/>
          </a:xfrm>
          <a:prstGeom prst="rect">
            <a:avLst/>
          </a:prstGeom>
        </p:spPr>
        <p:txBody>
          <a:bodyPr wrap="square">
            <a:spAutoFit/>
          </a:bodyPr>
          <a:lstStyle/>
          <a:p>
            <a:r>
              <a:rPr lang="en-US" sz="2800" dirty="0"/>
              <a:t>Now for manipulating our </a:t>
            </a:r>
            <a:r>
              <a:rPr lang="en-US" sz="2800" dirty="0" err="1"/>
              <a:t>editText</a:t>
            </a:r>
            <a:r>
              <a:rPr lang="en-US" sz="2800" dirty="0"/>
              <a:t> we will use the method </a:t>
            </a:r>
            <a:r>
              <a:rPr lang="en-US" sz="2800" b="1" dirty="0" err="1"/>
              <a:t>getText</a:t>
            </a:r>
            <a:r>
              <a:rPr lang="en-US" sz="2800" b="1" dirty="0"/>
              <a:t>()</a:t>
            </a:r>
            <a:r>
              <a:rPr lang="en-US" sz="2800" dirty="0"/>
              <a:t> and </a:t>
            </a:r>
            <a:r>
              <a:rPr lang="en-US" sz="2800" b="1" dirty="0" err="1"/>
              <a:t>setText</a:t>
            </a:r>
            <a:r>
              <a:rPr lang="en-US" sz="2800" b="1" dirty="0"/>
              <a:t>()</a:t>
            </a:r>
            <a:endParaRPr lang="en-US" sz="2800" dirty="0"/>
          </a:p>
        </p:txBody>
      </p:sp>
    </p:spTree>
    <p:extLst>
      <p:ext uri="{BB962C8B-B14F-4D97-AF65-F5344CB8AC3E}">
        <p14:creationId xmlns:p14="http://schemas.microsoft.com/office/powerpoint/2010/main" val="2025739465"/>
      </p:ext>
    </p:extLst>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Handling </a:t>
            </a:r>
            <a:r>
              <a:rPr lang="en-US" dirty="0" err="1"/>
              <a:t>EditText</a:t>
            </a:r>
            <a:r>
              <a:rPr lang="en-US" dirty="0"/>
              <a:t/>
            </a:r>
            <a:br>
              <a:rPr lang="en-US" dirty="0"/>
            </a:br>
            <a:endParaRPr lang="en-US" dirty="0"/>
          </a:p>
        </p:txBody>
      </p:sp>
      <p:sp>
        <p:nvSpPr>
          <p:cNvPr id="3" name="Content Placeholder 2"/>
          <p:cNvSpPr>
            <a:spLocks noGrp="1"/>
          </p:cNvSpPr>
          <p:nvPr>
            <p:ph idx="1"/>
          </p:nvPr>
        </p:nvSpPr>
        <p:spPr>
          <a:xfrm>
            <a:off x="152400" y="1295400"/>
            <a:ext cx="8763000" cy="5181600"/>
          </a:xfrm>
        </p:spPr>
        <p:txBody>
          <a:bodyPr>
            <a:normAutofit/>
          </a:bodyPr>
          <a:lstStyle/>
          <a:p>
            <a:pPr algn="just"/>
            <a:r>
              <a:rPr lang="en-US" b="1" dirty="0" err="1"/>
              <a:t>getText</a:t>
            </a:r>
            <a:r>
              <a:rPr lang="en-US" b="1" dirty="0"/>
              <a:t>()</a:t>
            </a:r>
            <a:r>
              <a:rPr lang="en-US" dirty="0"/>
              <a:t>: This method returns </a:t>
            </a:r>
            <a:r>
              <a:rPr lang="en-US" dirty="0" smtClean="0"/>
              <a:t>an</a:t>
            </a:r>
            <a:r>
              <a:rPr lang="en-US" dirty="0"/>
              <a:t> </a:t>
            </a:r>
            <a:r>
              <a:rPr lang="en-US" dirty="0">
                <a:hlinkClick r:id="rId2"/>
              </a:rPr>
              <a:t>Editable</a:t>
            </a:r>
            <a:r>
              <a:rPr lang="en-US" dirty="0"/>
              <a:t> instance. And it contains the text from the </a:t>
            </a:r>
            <a:r>
              <a:rPr lang="en-US" b="1" dirty="0" err="1"/>
              <a:t>EditText</a:t>
            </a:r>
            <a:r>
              <a:rPr lang="en-US" dirty="0"/>
              <a:t>. So for storing the Text into a String object, we can use the </a:t>
            </a:r>
            <a:r>
              <a:rPr lang="en-US" b="1" dirty="0" err="1"/>
              <a:t>toString</a:t>
            </a:r>
            <a:r>
              <a:rPr lang="en-US" b="1" dirty="0"/>
              <a:t>()</a:t>
            </a:r>
            <a:r>
              <a:rPr lang="en-US" dirty="0"/>
              <a:t> method to convert it into String.</a:t>
            </a:r>
          </a:p>
          <a:p>
            <a:pPr algn="just"/>
            <a:r>
              <a:rPr lang="en-US" b="1" dirty="0" err="1"/>
              <a:t>setText</a:t>
            </a:r>
            <a:r>
              <a:rPr lang="en-US" b="1" dirty="0"/>
              <a:t>(String s)</a:t>
            </a:r>
            <a:r>
              <a:rPr lang="en-US" dirty="0"/>
              <a:t>:This method takes a string and set the string to </a:t>
            </a:r>
            <a:r>
              <a:rPr lang="en-US" b="1" dirty="0" err="1"/>
              <a:t>EditText</a:t>
            </a:r>
            <a:r>
              <a:rPr lang="en-US" dirty="0"/>
              <a:t>.</a:t>
            </a:r>
          </a:p>
          <a:p>
            <a:pPr algn="just"/>
            <a:r>
              <a:rPr lang="en-US" dirty="0"/>
              <a:t>So using the above methods we can code our method </a:t>
            </a:r>
            <a:r>
              <a:rPr lang="en-US" b="1" dirty="0" err="1"/>
              <a:t>showMessage</a:t>
            </a:r>
            <a:r>
              <a:rPr lang="en-US" b="1" dirty="0"/>
              <a:t>()</a:t>
            </a:r>
            <a:r>
              <a:rPr lang="en-US" dirty="0"/>
              <a:t>.</a:t>
            </a:r>
          </a:p>
          <a:p>
            <a:endParaRPr lang="en-US" dirty="0"/>
          </a:p>
        </p:txBody>
      </p:sp>
    </p:spTree>
    <p:extLst>
      <p:ext uri="{BB962C8B-B14F-4D97-AF65-F5344CB8AC3E}">
        <p14:creationId xmlns:p14="http://schemas.microsoft.com/office/powerpoint/2010/main" val="358241944"/>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765317388"/>
              </p:ext>
            </p:extLst>
          </p:nvPr>
        </p:nvGraphicFramePr>
        <p:xfrm>
          <a:off x="304800" y="1753236"/>
          <a:ext cx="8305800" cy="2894964"/>
        </p:xfrm>
        <a:graphic>
          <a:graphicData uri="http://schemas.openxmlformats.org/drawingml/2006/table">
            <a:tbl>
              <a:tblPr/>
              <a:tblGrid>
                <a:gridCol w="239401"/>
                <a:gridCol w="8066399"/>
              </a:tblGrid>
              <a:tr h="2894964">
                <a:tc>
                  <a:txBody>
                    <a:bodyPr/>
                    <a:lstStyle/>
                    <a:p>
                      <a:pPr algn="r" fontAlgn="t"/>
                      <a:r>
                        <a:rPr lang="en-US" dirty="0">
                          <a:solidFill>
                            <a:srgbClr val="AAAAAA"/>
                          </a:solidFill>
                          <a:effectLst/>
                          <a:latin typeface="inherit"/>
                        </a:rPr>
                        <a:t>1</a:t>
                      </a:r>
                    </a:p>
                    <a:p>
                      <a:pPr algn="r" fontAlgn="t"/>
                      <a:r>
                        <a:rPr lang="en-US" dirty="0">
                          <a:solidFill>
                            <a:srgbClr val="AAAAAA"/>
                          </a:solidFill>
                          <a:effectLst/>
                          <a:latin typeface="inherit"/>
                        </a:rPr>
                        <a:t>2</a:t>
                      </a:r>
                    </a:p>
                    <a:p>
                      <a:pPr algn="r" fontAlgn="t"/>
                      <a:r>
                        <a:rPr lang="en-US" dirty="0">
                          <a:solidFill>
                            <a:srgbClr val="AAAAAA"/>
                          </a:solidFill>
                          <a:effectLst/>
                          <a:latin typeface="inherit"/>
                        </a:rPr>
                        <a:t>3</a:t>
                      </a:r>
                    </a:p>
                    <a:p>
                      <a:pPr algn="r" fontAlgn="t"/>
                      <a:r>
                        <a:rPr lang="en-US" dirty="0">
                          <a:solidFill>
                            <a:srgbClr val="AAAAAA"/>
                          </a:solidFill>
                          <a:effectLst/>
                          <a:latin typeface="inherit"/>
                        </a:rPr>
                        <a:t>4</a:t>
                      </a:r>
                    </a:p>
                    <a:p>
                      <a:pPr algn="r" fontAlgn="t"/>
                      <a:r>
                        <a:rPr lang="en-US" dirty="0">
                          <a:solidFill>
                            <a:srgbClr val="AAAAAA"/>
                          </a:solidFill>
                          <a:effectLst/>
                          <a:latin typeface="inherit"/>
                        </a:rPr>
                        <a:t>5</a:t>
                      </a:r>
                    </a:p>
                  </a:txBody>
                  <a:tcPr>
                    <a:lnL>
                      <a:noFill/>
                    </a:lnL>
                    <a:lnR>
                      <a:noFill/>
                    </a:lnR>
                    <a:lnT>
                      <a:noFill/>
                    </a:lnT>
                    <a:lnB>
                      <a:noFill/>
                    </a:lnB>
                    <a:solidFill>
                      <a:srgbClr val="EEEEEE"/>
                    </a:solidFill>
                  </a:tcPr>
                </a:tc>
                <a:tc>
                  <a:txBody>
                    <a:bodyPr/>
                    <a:lstStyle/>
                    <a:p>
                      <a:pPr algn="l" fontAlgn="t"/>
                      <a:r>
                        <a:rPr lang="en-US" dirty="0">
                          <a:solidFill>
                            <a:srgbClr val="006FE0"/>
                          </a:solidFill>
                          <a:effectLst/>
                          <a:latin typeface="inherit"/>
                        </a:rPr>
                        <a:t>   </a:t>
                      </a:r>
                      <a:r>
                        <a:rPr lang="en-US" sz="3200" dirty="0">
                          <a:solidFill>
                            <a:srgbClr val="006FE0"/>
                          </a:solidFill>
                          <a:effectLst/>
                          <a:latin typeface="+mj-lt"/>
                        </a:rPr>
                        <a:t> </a:t>
                      </a:r>
                      <a:r>
                        <a:rPr lang="en-US" sz="3200" dirty="0">
                          <a:solidFill>
                            <a:srgbClr val="800080"/>
                          </a:solidFill>
                          <a:effectLst/>
                          <a:latin typeface="+mj-lt"/>
                        </a:rPr>
                        <a:t>private</a:t>
                      </a:r>
                      <a:r>
                        <a:rPr lang="en-US" sz="3200" dirty="0">
                          <a:solidFill>
                            <a:srgbClr val="006FE0"/>
                          </a:solidFill>
                          <a:effectLst/>
                          <a:latin typeface="+mj-lt"/>
                        </a:rPr>
                        <a:t> </a:t>
                      </a:r>
                      <a:r>
                        <a:rPr lang="en-US" sz="3200" b="1" dirty="0">
                          <a:solidFill>
                            <a:srgbClr val="800080"/>
                          </a:solidFill>
                          <a:effectLst/>
                          <a:latin typeface="+mj-lt"/>
                        </a:rPr>
                        <a:t>void</a:t>
                      </a:r>
                      <a:r>
                        <a:rPr lang="en-US" sz="3200" dirty="0">
                          <a:solidFill>
                            <a:srgbClr val="006FE0"/>
                          </a:solidFill>
                          <a:effectLst/>
                          <a:latin typeface="+mj-lt"/>
                        </a:rPr>
                        <a:t> </a:t>
                      </a:r>
                      <a:r>
                        <a:rPr lang="en-US" sz="3200" dirty="0" err="1">
                          <a:solidFill>
                            <a:srgbClr val="008080"/>
                          </a:solidFill>
                          <a:effectLst/>
                          <a:latin typeface="+mj-lt"/>
                        </a:rPr>
                        <a:t>showMessage</a:t>
                      </a:r>
                      <a:r>
                        <a:rPr lang="en-US" sz="3200" dirty="0">
                          <a:solidFill>
                            <a:srgbClr val="333333"/>
                          </a:solidFill>
                          <a:effectLst/>
                          <a:latin typeface="+mj-lt"/>
                        </a:rPr>
                        <a:t>(){</a:t>
                      </a:r>
                      <a:endParaRPr lang="en-US" sz="3200" dirty="0">
                        <a:solidFill>
                          <a:srgbClr val="000000"/>
                        </a:solidFill>
                        <a:effectLst/>
                        <a:latin typeface="+mj-lt"/>
                      </a:endParaRPr>
                    </a:p>
                    <a:p>
                      <a:pPr algn="l" fontAlgn="t"/>
                      <a:r>
                        <a:rPr lang="en-US" sz="3200" dirty="0">
                          <a:solidFill>
                            <a:srgbClr val="006FE0"/>
                          </a:solidFill>
                          <a:effectLst/>
                          <a:latin typeface="+mj-lt"/>
                        </a:rPr>
                        <a:t>        </a:t>
                      </a:r>
                      <a:r>
                        <a:rPr lang="en-US" sz="3200" b="1" dirty="0">
                          <a:solidFill>
                            <a:srgbClr val="800080"/>
                          </a:solidFill>
                          <a:effectLst/>
                          <a:latin typeface="+mj-lt"/>
                        </a:rPr>
                        <a:t>String</a:t>
                      </a:r>
                      <a:r>
                        <a:rPr lang="en-US" sz="3200" dirty="0">
                          <a:solidFill>
                            <a:srgbClr val="006FE0"/>
                          </a:solidFill>
                          <a:effectLst/>
                          <a:latin typeface="+mj-lt"/>
                        </a:rPr>
                        <a:t> </a:t>
                      </a:r>
                      <a:r>
                        <a:rPr lang="en-US" sz="3200" dirty="0">
                          <a:solidFill>
                            <a:srgbClr val="002D7A"/>
                          </a:solidFill>
                          <a:effectLst/>
                          <a:latin typeface="+mj-lt"/>
                        </a:rPr>
                        <a:t>s</a:t>
                      </a:r>
                      <a:r>
                        <a:rPr lang="en-US" sz="3200" dirty="0">
                          <a:solidFill>
                            <a:srgbClr val="006FE0"/>
                          </a:solidFill>
                          <a:effectLst/>
                          <a:latin typeface="+mj-lt"/>
                        </a:rPr>
                        <a:t> = </a:t>
                      </a:r>
                      <a:r>
                        <a:rPr lang="en-US" sz="3200" dirty="0" err="1">
                          <a:solidFill>
                            <a:srgbClr val="002D7A"/>
                          </a:solidFill>
                          <a:effectLst/>
                          <a:latin typeface="+mj-lt"/>
                        </a:rPr>
                        <a:t>editText</a:t>
                      </a:r>
                      <a:r>
                        <a:rPr lang="en-US" sz="3200" dirty="0" err="1">
                          <a:solidFill>
                            <a:srgbClr val="333333"/>
                          </a:solidFill>
                          <a:effectLst/>
                          <a:latin typeface="+mj-lt"/>
                        </a:rPr>
                        <a:t>.</a:t>
                      </a:r>
                      <a:r>
                        <a:rPr lang="en-US" sz="3200" dirty="0" err="1">
                          <a:solidFill>
                            <a:srgbClr val="008080"/>
                          </a:solidFill>
                          <a:effectLst/>
                          <a:latin typeface="+mj-lt"/>
                        </a:rPr>
                        <a:t>getText</a:t>
                      </a:r>
                      <a:r>
                        <a:rPr lang="en-US" sz="3200" dirty="0">
                          <a:solidFill>
                            <a:srgbClr val="333333"/>
                          </a:solidFill>
                          <a:effectLst/>
                          <a:latin typeface="+mj-lt"/>
                        </a:rPr>
                        <a:t>().</a:t>
                      </a:r>
                      <a:r>
                        <a:rPr lang="en-US" sz="3200" dirty="0" err="1">
                          <a:solidFill>
                            <a:srgbClr val="008080"/>
                          </a:solidFill>
                          <a:effectLst/>
                          <a:latin typeface="+mj-lt"/>
                        </a:rPr>
                        <a:t>toString</a:t>
                      </a:r>
                      <a:r>
                        <a:rPr lang="en-US" sz="3200" dirty="0">
                          <a:solidFill>
                            <a:srgbClr val="333333"/>
                          </a:solidFill>
                          <a:effectLst/>
                          <a:latin typeface="+mj-lt"/>
                        </a:rPr>
                        <a:t>();</a:t>
                      </a:r>
                      <a:endParaRPr lang="en-US" sz="3200" dirty="0">
                        <a:solidFill>
                          <a:srgbClr val="000000"/>
                        </a:solidFill>
                        <a:effectLst/>
                        <a:latin typeface="+mj-lt"/>
                      </a:endParaRPr>
                    </a:p>
                    <a:p>
                      <a:pPr algn="l" fontAlgn="t"/>
                      <a:r>
                        <a:rPr lang="en-US" sz="3200" dirty="0">
                          <a:solidFill>
                            <a:srgbClr val="006FE0"/>
                          </a:solidFill>
                          <a:effectLst/>
                          <a:latin typeface="+mj-lt"/>
                        </a:rPr>
                        <a:t>        </a:t>
                      </a:r>
                      <a:r>
                        <a:rPr lang="en-US" sz="3200" b="1" dirty="0">
                          <a:solidFill>
                            <a:srgbClr val="800080"/>
                          </a:solidFill>
                          <a:effectLst/>
                          <a:latin typeface="+mj-lt"/>
                        </a:rPr>
                        <a:t>String</a:t>
                      </a:r>
                      <a:r>
                        <a:rPr lang="en-US" sz="3200" dirty="0">
                          <a:solidFill>
                            <a:srgbClr val="006FE0"/>
                          </a:solidFill>
                          <a:effectLst/>
                          <a:latin typeface="+mj-lt"/>
                        </a:rPr>
                        <a:t> </a:t>
                      </a:r>
                      <a:r>
                        <a:rPr lang="en-US" sz="3200" dirty="0">
                          <a:solidFill>
                            <a:srgbClr val="002D7A"/>
                          </a:solidFill>
                          <a:effectLst/>
                          <a:latin typeface="+mj-lt"/>
                        </a:rPr>
                        <a:t>greeting</a:t>
                      </a:r>
                      <a:r>
                        <a:rPr lang="en-US" sz="3200" dirty="0">
                          <a:solidFill>
                            <a:srgbClr val="006FE0"/>
                          </a:solidFill>
                          <a:effectLst/>
                          <a:latin typeface="+mj-lt"/>
                        </a:rPr>
                        <a:t> = </a:t>
                      </a:r>
                      <a:r>
                        <a:rPr lang="en-US" sz="3200" dirty="0">
                          <a:solidFill>
                            <a:srgbClr val="DD1144"/>
                          </a:solidFill>
                          <a:effectLst/>
                          <a:latin typeface="+mj-lt"/>
                        </a:rPr>
                        <a:t>"Hello "</a:t>
                      </a:r>
                      <a:r>
                        <a:rPr lang="en-US" sz="3200" dirty="0">
                          <a:solidFill>
                            <a:srgbClr val="006FE0"/>
                          </a:solidFill>
                          <a:effectLst/>
                          <a:latin typeface="+mj-lt"/>
                        </a:rPr>
                        <a:t>+</a:t>
                      </a:r>
                      <a:r>
                        <a:rPr lang="en-US" sz="3200" dirty="0">
                          <a:solidFill>
                            <a:srgbClr val="002D7A"/>
                          </a:solidFill>
                          <a:effectLst/>
                          <a:latin typeface="+mj-lt"/>
                        </a:rPr>
                        <a:t>s</a:t>
                      </a:r>
                      <a:r>
                        <a:rPr lang="en-US" sz="3200" dirty="0">
                          <a:solidFill>
                            <a:srgbClr val="333333"/>
                          </a:solidFill>
                          <a:effectLst/>
                          <a:latin typeface="+mj-lt"/>
                        </a:rPr>
                        <a:t>;</a:t>
                      </a:r>
                      <a:endParaRPr lang="en-US" sz="3200" dirty="0">
                        <a:solidFill>
                          <a:srgbClr val="000000"/>
                        </a:solidFill>
                        <a:effectLst/>
                        <a:latin typeface="+mj-lt"/>
                      </a:endParaRPr>
                    </a:p>
                    <a:p>
                      <a:pPr algn="l" fontAlgn="t"/>
                      <a:r>
                        <a:rPr lang="en-US" sz="3200" dirty="0">
                          <a:solidFill>
                            <a:srgbClr val="006FE0"/>
                          </a:solidFill>
                          <a:effectLst/>
                          <a:latin typeface="+mj-lt"/>
                        </a:rPr>
                        <a:t>        </a:t>
                      </a:r>
                      <a:r>
                        <a:rPr lang="en-US" sz="3200" dirty="0" err="1">
                          <a:solidFill>
                            <a:srgbClr val="002D7A"/>
                          </a:solidFill>
                          <a:effectLst/>
                          <a:latin typeface="+mj-lt"/>
                        </a:rPr>
                        <a:t>editText</a:t>
                      </a:r>
                      <a:r>
                        <a:rPr lang="en-US" sz="3200" dirty="0" err="1">
                          <a:solidFill>
                            <a:srgbClr val="333333"/>
                          </a:solidFill>
                          <a:effectLst/>
                          <a:latin typeface="+mj-lt"/>
                        </a:rPr>
                        <a:t>.</a:t>
                      </a:r>
                      <a:r>
                        <a:rPr lang="en-US" sz="3200" dirty="0" err="1">
                          <a:solidFill>
                            <a:srgbClr val="008080"/>
                          </a:solidFill>
                          <a:effectLst/>
                          <a:latin typeface="+mj-lt"/>
                        </a:rPr>
                        <a:t>setText</a:t>
                      </a:r>
                      <a:r>
                        <a:rPr lang="en-US" sz="3200" dirty="0">
                          <a:solidFill>
                            <a:srgbClr val="333333"/>
                          </a:solidFill>
                          <a:effectLst/>
                          <a:latin typeface="+mj-lt"/>
                        </a:rPr>
                        <a:t>(</a:t>
                      </a:r>
                      <a:r>
                        <a:rPr lang="en-US" sz="3200" dirty="0">
                          <a:solidFill>
                            <a:srgbClr val="002D7A"/>
                          </a:solidFill>
                          <a:effectLst/>
                          <a:latin typeface="+mj-lt"/>
                        </a:rPr>
                        <a:t>greeting</a:t>
                      </a:r>
                      <a:r>
                        <a:rPr lang="en-US" sz="3200" dirty="0">
                          <a:solidFill>
                            <a:srgbClr val="333333"/>
                          </a:solidFill>
                          <a:effectLst/>
                          <a:latin typeface="+mj-lt"/>
                        </a:rPr>
                        <a:t>);</a:t>
                      </a:r>
                      <a:endParaRPr lang="en-US" sz="3200" dirty="0">
                        <a:solidFill>
                          <a:srgbClr val="000000"/>
                        </a:solidFill>
                        <a:effectLst/>
                        <a:latin typeface="+mj-lt"/>
                      </a:endParaRPr>
                    </a:p>
                    <a:p>
                      <a:pPr algn="l" fontAlgn="t"/>
                      <a:r>
                        <a:rPr lang="en-US" sz="3200" dirty="0">
                          <a:solidFill>
                            <a:srgbClr val="006FE0"/>
                          </a:solidFill>
                          <a:effectLst/>
                          <a:latin typeface="+mj-lt"/>
                        </a:rPr>
                        <a:t>    </a:t>
                      </a:r>
                      <a:r>
                        <a:rPr lang="en-US" sz="3200" dirty="0">
                          <a:solidFill>
                            <a:srgbClr val="333333"/>
                          </a:solidFill>
                          <a:effectLst/>
                          <a:latin typeface="+mj-lt"/>
                        </a:rPr>
                        <a:t>}</a:t>
                      </a:r>
                      <a:endParaRPr lang="en-US" sz="3200" dirty="0">
                        <a:solidFill>
                          <a:srgbClr val="000000"/>
                        </a:solidFill>
                        <a:effectLst/>
                        <a:latin typeface="+mj-lt"/>
                      </a:endParaRPr>
                    </a:p>
                  </a:txBody>
                  <a:tcPr>
                    <a:lnL>
                      <a:noFill/>
                    </a:lnL>
                    <a:lnR>
                      <a:noFill/>
                    </a:lnR>
                    <a:lnT>
                      <a:noFill/>
                    </a:lnT>
                    <a:lnB>
                      <a:noFill/>
                    </a:lnB>
                  </a:tcPr>
                </a:tc>
              </a:tr>
            </a:tbl>
          </a:graphicData>
        </a:graphic>
      </p:graphicFrame>
      <p:sp>
        <p:nvSpPr>
          <p:cNvPr id="7" name="Control 3"/>
          <p:cNvSpPr>
            <a:spLocks noChangeArrowheads="1" noChangeShapeType="1"/>
          </p:cNvSpPr>
          <p:nvPr/>
        </p:nvSpPr>
        <p:spPr bwMode="auto">
          <a:xfrm>
            <a:off x="712788" y="3132138"/>
            <a:ext cx="914400" cy="9144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endParaRPr lang="en-US"/>
          </a:p>
        </p:txBody>
      </p:sp>
      <p:sp>
        <p:nvSpPr>
          <p:cNvPr id="8" name="Rectangle 7"/>
          <p:cNvSpPr/>
          <p:nvPr/>
        </p:nvSpPr>
        <p:spPr>
          <a:xfrm>
            <a:off x="304800" y="4876800"/>
            <a:ext cx="8534400" cy="1077218"/>
          </a:xfrm>
          <a:prstGeom prst="rect">
            <a:avLst/>
          </a:prstGeom>
        </p:spPr>
        <p:txBody>
          <a:bodyPr wrap="square">
            <a:spAutoFit/>
          </a:bodyPr>
          <a:lstStyle/>
          <a:p>
            <a:r>
              <a:rPr lang="en-US" sz="3200" dirty="0"/>
              <a:t>Now this method should execute when the user will tap on the button.</a:t>
            </a:r>
          </a:p>
        </p:txBody>
      </p:sp>
    </p:spTree>
    <p:extLst>
      <p:ext uri="{BB962C8B-B14F-4D97-AF65-F5344CB8AC3E}">
        <p14:creationId xmlns:p14="http://schemas.microsoft.com/office/powerpoint/2010/main" val="2608405434"/>
      </p:ext>
    </p:extLst>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1143000"/>
          </a:xfrm>
        </p:spPr>
        <p:txBody>
          <a:bodyPr>
            <a:normAutofit fontScale="90000"/>
          </a:bodyPr>
          <a:lstStyle/>
          <a:p>
            <a:r>
              <a:rPr lang="en-US" dirty="0" smtClean="0"/>
              <a:t/>
            </a:r>
            <a:br>
              <a:rPr lang="en-US" dirty="0" smtClean="0"/>
            </a:br>
            <a:r>
              <a:rPr lang="en-US" dirty="0" smtClean="0"/>
              <a:t>Using </a:t>
            </a:r>
            <a:r>
              <a:rPr lang="en-US" dirty="0"/>
              <a:t>Android </a:t>
            </a:r>
            <a:r>
              <a:rPr lang="en-US" dirty="0" err="1"/>
              <a:t>OnClickListener</a:t>
            </a:r>
            <a:r>
              <a:rPr lang="en-US" dirty="0"/>
              <a:t> Interface</a:t>
            </a:r>
            <a:br>
              <a:rPr lang="en-US" dirty="0"/>
            </a:br>
            <a:endParaRPr lang="en-US" dirty="0"/>
          </a:p>
        </p:txBody>
      </p:sp>
      <p:sp>
        <p:nvSpPr>
          <p:cNvPr id="3" name="Content Placeholder 2"/>
          <p:cNvSpPr>
            <a:spLocks noGrp="1"/>
          </p:cNvSpPr>
          <p:nvPr>
            <p:ph idx="1"/>
          </p:nvPr>
        </p:nvSpPr>
        <p:spPr>
          <a:xfrm>
            <a:off x="152400" y="1295400"/>
            <a:ext cx="8839200" cy="4830763"/>
          </a:xfrm>
        </p:spPr>
        <p:txBody>
          <a:bodyPr/>
          <a:lstStyle/>
          <a:p>
            <a:r>
              <a:rPr lang="en-US" dirty="0"/>
              <a:t>We have an Interface </a:t>
            </a:r>
            <a:r>
              <a:rPr lang="en-US" dirty="0" err="1"/>
              <a:t>OnClickListener</a:t>
            </a:r>
            <a:r>
              <a:rPr lang="en-US" dirty="0"/>
              <a:t> inside the </a:t>
            </a:r>
            <a:r>
              <a:rPr lang="en-US" b="1" dirty="0"/>
              <a:t>View</a:t>
            </a:r>
            <a:r>
              <a:rPr lang="en-US" dirty="0"/>
              <a:t> class. This interface can be used for handling the button. So first implement this interface into your </a:t>
            </a:r>
            <a:r>
              <a:rPr lang="en-US" dirty="0" err="1"/>
              <a:t>MainActivity</a:t>
            </a:r>
            <a:r>
              <a:rPr lang="en-US" dirty="0"/>
              <a:t> class.</a:t>
            </a:r>
          </a:p>
          <a:p>
            <a:endParaRPr lang="en-US" dirty="0"/>
          </a:p>
        </p:txBody>
      </p:sp>
      <p:pic>
        <p:nvPicPr>
          <p:cNvPr id="13314" name="Picture 2" descr="C:\Users\LENOVO\Desktop\onclicklistener.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4800" y="3429000"/>
            <a:ext cx="8534400" cy="1828799"/>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3"/>
          <p:cNvSpPr/>
          <p:nvPr/>
        </p:nvSpPr>
        <p:spPr>
          <a:xfrm>
            <a:off x="76200" y="5257800"/>
            <a:ext cx="8763000" cy="1200329"/>
          </a:xfrm>
          <a:prstGeom prst="rect">
            <a:avLst/>
          </a:prstGeom>
        </p:spPr>
        <p:txBody>
          <a:bodyPr wrap="square">
            <a:spAutoFit/>
          </a:bodyPr>
          <a:lstStyle/>
          <a:p>
            <a:pPr algn="just"/>
            <a:r>
              <a:rPr lang="en-US" sz="2400" dirty="0"/>
              <a:t>We are getting an error this is because we have implemented the interface </a:t>
            </a:r>
            <a:r>
              <a:rPr lang="en-US" sz="2400" b="1" dirty="0" err="1"/>
              <a:t>OnClickListener</a:t>
            </a:r>
            <a:r>
              <a:rPr lang="en-US" sz="2400" dirty="0"/>
              <a:t> but we did not override the methods inside the interface </a:t>
            </a:r>
            <a:r>
              <a:rPr lang="en-US" sz="2400" b="1" dirty="0" err="1"/>
              <a:t>OnClickListener</a:t>
            </a:r>
            <a:r>
              <a:rPr lang="en-US" sz="2400" dirty="0"/>
              <a:t>.</a:t>
            </a:r>
          </a:p>
        </p:txBody>
      </p:sp>
    </p:spTree>
    <p:extLst>
      <p:ext uri="{BB962C8B-B14F-4D97-AF65-F5344CB8AC3E}">
        <p14:creationId xmlns:p14="http://schemas.microsoft.com/office/powerpoint/2010/main" val="2617578358"/>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r>
            <a:br>
              <a:rPr lang="en-US" dirty="0" smtClean="0"/>
            </a:br>
            <a:r>
              <a:rPr lang="en-US" dirty="0" smtClean="0"/>
              <a:t>Now </a:t>
            </a:r>
            <a:r>
              <a:rPr lang="en-US" dirty="0"/>
              <a:t>put the cursor on the line and press </a:t>
            </a:r>
            <a:r>
              <a:rPr lang="en-US" b="1" dirty="0" err="1"/>
              <a:t>alt+enter</a:t>
            </a:r>
            <a:r>
              <a:rPr lang="en-US" dirty="0"/>
              <a:t/>
            </a:r>
            <a:br>
              <a:rPr lang="en-US" dirty="0"/>
            </a:br>
            <a:endParaRPr lang="en-US" dirty="0"/>
          </a:p>
        </p:txBody>
      </p:sp>
      <p:pic>
        <p:nvPicPr>
          <p:cNvPr id="14338" name="Picture 2" descr="C:\Users\LENOVO\Desktop\implement-method.png"/>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381000" y="1676400"/>
            <a:ext cx="8610600" cy="4038600"/>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3"/>
          <p:cNvSpPr/>
          <p:nvPr/>
        </p:nvSpPr>
        <p:spPr>
          <a:xfrm>
            <a:off x="685800" y="5867400"/>
            <a:ext cx="7543800" cy="584775"/>
          </a:xfrm>
          <a:prstGeom prst="rect">
            <a:avLst/>
          </a:prstGeom>
        </p:spPr>
        <p:txBody>
          <a:bodyPr wrap="square">
            <a:spAutoFit/>
          </a:bodyPr>
          <a:lstStyle/>
          <a:p>
            <a:r>
              <a:rPr lang="en-US" sz="3200" dirty="0"/>
              <a:t>Click on Implement methods</a:t>
            </a:r>
          </a:p>
        </p:txBody>
      </p:sp>
    </p:spTree>
    <p:extLst>
      <p:ext uri="{BB962C8B-B14F-4D97-AF65-F5344CB8AC3E}">
        <p14:creationId xmlns:p14="http://schemas.microsoft.com/office/powerpoint/2010/main" val="2343277177"/>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15362" name="Picture 2" descr="C:\Users\LENOVO\Desktop\implementing-method.png"/>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304800" y="71735"/>
            <a:ext cx="8534400" cy="4525963"/>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3"/>
          <p:cNvSpPr/>
          <p:nvPr/>
        </p:nvSpPr>
        <p:spPr>
          <a:xfrm>
            <a:off x="2286000" y="2967335"/>
            <a:ext cx="4572000" cy="923330"/>
          </a:xfrm>
          <a:prstGeom prst="rect">
            <a:avLst/>
          </a:prstGeom>
        </p:spPr>
        <p:txBody>
          <a:bodyPr>
            <a:spAutoFit/>
          </a:bodyPr>
          <a:lstStyle/>
          <a:p>
            <a:r>
              <a:rPr lang="en-US" dirty="0"/>
              <a:t>Now select </a:t>
            </a:r>
            <a:r>
              <a:rPr lang="en-US" b="1" dirty="0" err="1"/>
              <a:t>onClick</a:t>
            </a:r>
            <a:r>
              <a:rPr lang="en-US" b="1" dirty="0"/>
              <a:t>()</a:t>
            </a:r>
            <a:r>
              <a:rPr lang="en-US" dirty="0"/>
              <a:t> and click OK.</a:t>
            </a:r>
          </a:p>
          <a:p>
            <a:r>
              <a:rPr lang="en-US" dirty="0"/>
              <a:t>Now you will see the following method in your </a:t>
            </a:r>
            <a:r>
              <a:rPr lang="en-US" dirty="0" err="1"/>
              <a:t>MainActivity</a:t>
            </a:r>
            <a:r>
              <a:rPr lang="en-US" dirty="0"/>
              <a:t> class.</a:t>
            </a:r>
          </a:p>
        </p:txBody>
      </p:sp>
      <p:sp>
        <p:nvSpPr>
          <p:cNvPr id="5" name="Rectangle 4"/>
          <p:cNvSpPr/>
          <p:nvPr/>
        </p:nvSpPr>
        <p:spPr>
          <a:xfrm>
            <a:off x="304800" y="4953000"/>
            <a:ext cx="8458200" cy="584775"/>
          </a:xfrm>
          <a:prstGeom prst="rect">
            <a:avLst/>
          </a:prstGeom>
        </p:spPr>
        <p:txBody>
          <a:bodyPr wrap="square">
            <a:spAutoFit/>
          </a:bodyPr>
          <a:lstStyle/>
          <a:p>
            <a:r>
              <a:rPr lang="en-US" sz="3200" dirty="0"/>
              <a:t>Now select </a:t>
            </a:r>
            <a:r>
              <a:rPr lang="en-US" sz="3200" b="1" dirty="0" err="1"/>
              <a:t>onClick</a:t>
            </a:r>
            <a:r>
              <a:rPr lang="en-US" sz="3200" b="1" dirty="0"/>
              <a:t>()</a:t>
            </a:r>
            <a:r>
              <a:rPr lang="en-US" sz="3200" dirty="0"/>
              <a:t> and click OK</a:t>
            </a:r>
            <a:r>
              <a:rPr lang="en-US" sz="3200" dirty="0" smtClean="0"/>
              <a:t>.</a:t>
            </a:r>
            <a:endParaRPr lang="en-US" sz="3200" dirty="0"/>
          </a:p>
        </p:txBody>
      </p:sp>
    </p:spTree>
    <p:extLst>
      <p:ext uri="{BB962C8B-B14F-4D97-AF65-F5344CB8AC3E}">
        <p14:creationId xmlns:p14="http://schemas.microsoft.com/office/powerpoint/2010/main" val="449165443"/>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r>
            <a:br>
              <a:rPr lang="en-US" dirty="0" smtClean="0"/>
            </a:br>
            <a:r>
              <a:rPr lang="en-US" dirty="0" smtClean="0"/>
              <a:t>Now you will see the following method in your </a:t>
            </a:r>
            <a:r>
              <a:rPr lang="en-US" dirty="0" err="1" smtClean="0"/>
              <a:t>MainActivity</a:t>
            </a:r>
            <a:r>
              <a:rPr lang="en-US" dirty="0" smtClean="0"/>
              <a:t> class.</a:t>
            </a:r>
            <a:br>
              <a:rPr lang="en-US" dirty="0" smtClean="0"/>
            </a:b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165811222"/>
              </p:ext>
            </p:extLst>
          </p:nvPr>
        </p:nvGraphicFramePr>
        <p:xfrm>
          <a:off x="304800" y="1752600"/>
          <a:ext cx="8458200" cy="1798320"/>
        </p:xfrm>
        <a:graphic>
          <a:graphicData uri="http://schemas.openxmlformats.org/drawingml/2006/table">
            <a:tbl>
              <a:tblPr/>
              <a:tblGrid>
                <a:gridCol w="243793"/>
                <a:gridCol w="8214407"/>
              </a:tblGrid>
              <a:tr h="0">
                <a:tc>
                  <a:txBody>
                    <a:bodyPr/>
                    <a:lstStyle/>
                    <a:p>
                      <a:pPr algn="r" fontAlgn="t"/>
                      <a:r>
                        <a:rPr lang="en-US" dirty="0" smtClean="0">
                          <a:solidFill>
                            <a:srgbClr val="AAAAAA"/>
                          </a:solidFill>
                          <a:effectLst/>
                          <a:latin typeface="inherit"/>
                        </a:rPr>
                        <a:t>1</a:t>
                      </a:r>
                    </a:p>
                    <a:p>
                      <a:pPr algn="r" fontAlgn="t"/>
                      <a:endParaRPr lang="en-US" dirty="0" smtClean="0">
                        <a:solidFill>
                          <a:srgbClr val="AAAAAA"/>
                        </a:solidFill>
                        <a:effectLst/>
                        <a:latin typeface="inherit"/>
                      </a:endParaRPr>
                    </a:p>
                    <a:p>
                      <a:pPr algn="r" fontAlgn="t"/>
                      <a:r>
                        <a:rPr lang="en-US" dirty="0" smtClean="0">
                          <a:solidFill>
                            <a:srgbClr val="AAAAAA"/>
                          </a:solidFill>
                          <a:effectLst/>
                          <a:latin typeface="inherit"/>
                        </a:rPr>
                        <a:t>2</a:t>
                      </a:r>
                      <a:endParaRPr lang="en-US" dirty="0">
                        <a:solidFill>
                          <a:srgbClr val="AAAAAA"/>
                        </a:solidFill>
                        <a:effectLst/>
                        <a:latin typeface="inherit"/>
                      </a:endParaRPr>
                    </a:p>
                    <a:p>
                      <a:pPr algn="r" fontAlgn="t"/>
                      <a:r>
                        <a:rPr lang="en-US" dirty="0" smtClean="0">
                          <a:solidFill>
                            <a:srgbClr val="AAAAAA"/>
                          </a:solidFill>
                          <a:effectLst/>
                          <a:latin typeface="inherit"/>
                        </a:rPr>
                        <a:t>3</a:t>
                      </a:r>
                      <a:endParaRPr lang="en-US" dirty="0">
                        <a:solidFill>
                          <a:srgbClr val="AAAAAA"/>
                        </a:solidFill>
                        <a:effectLst/>
                        <a:latin typeface="inherit"/>
                      </a:endParaRPr>
                    </a:p>
                    <a:p>
                      <a:pPr algn="r" fontAlgn="t"/>
                      <a:r>
                        <a:rPr lang="en-US" dirty="0" smtClean="0">
                          <a:solidFill>
                            <a:srgbClr val="AAAAAA"/>
                          </a:solidFill>
                          <a:effectLst/>
                          <a:latin typeface="inherit"/>
                        </a:rPr>
                        <a:t>4</a:t>
                      </a:r>
                      <a:endParaRPr lang="en-US" dirty="0">
                        <a:solidFill>
                          <a:srgbClr val="AAAAAA"/>
                        </a:solidFill>
                        <a:effectLst/>
                        <a:latin typeface="inherit"/>
                      </a:endParaRPr>
                    </a:p>
                  </a:txBody>
                  <a:tcPr>
                    <a:lnL>
                      <a:noFill/>
                    </a:lnL>
                    <a:lnR>
                      <a:noFill/>
                    </a:lnR>
                    <a:lnT>
                      <a:noFill/>
                    </a:lnT>
                    <a:lnB>
                      <a:noFill/>
                    </a:lnB>
                    <a:solidFill>
                      <a:srgbClr val="EEEEEE"/>
                    </a:solidFill>
                  </a:tcPr>
                </a:tc>
                <a:tc>
                  <a:txBody>
                    <a:bodyPr/>
                    <a:lstStyle/>
                    <a:p>
                      <a:pPr algn="l" fontAlgn="t"/>
                      <a:r>
                        <a:rPr lang="en-US" dirty="0">
                          <a:solidFill>
                            <a:srgbClr val="006FE0"/>
                          </a:solidFill>
                          <a:effectLst/>
                          <a:latin typeface="inherit"/>
                        </a:rPr>
                        <a:t>   </a:t>
                      </a:r>
                      <a:r>
                        <a:rPr lang="en-US" sz="2800" dirty="0">
                          <a:solidFill>
                            <a:srgbClr val="006FE0"/>
                          </a:solidFill>
                          <a:effectLst/>
                          <a:latin typeface="inherit"/>
                        </a:rPr>
                        <a:t> </a:t>
                      </a:r>
                      <a:r>
                        <a:rPr lang="en-US" sz="2800" i="1" dirty="0">
                          <a:solidFill>
                            <a:srgbClr val="666666"/>
                          </a:solidFill>
                          <a:effectLst/>
                          <a:latin typeface="inherit"/>
                        </a:rPr>
                        <a:t>@Override</a:t>
                      </a:r>
                      <a:endParaRPr lang="en-US" sz="2800" dirty="0">
                        <a:solidFill>
                          <a:srgbClr val="000000"/>
                        </a:solidFill>
                        <a:effectLst/>
                        <a:latin typeface="inherit"/>
                      </a:endParaRPr>
                    </a:p>
                    <a:p>
                      <a:pPr algn="l" fontAlgn="t"/>
                      <a:r>
                        <a:rPr lang="en-US" sz="2800" dirty="0">
                          <a:solidFill>
                            <a:srgbClr val="006FE0"/>
                          </a:solidFill>
                          <a:effectLst/>
                          <a:latin typeface="inherit"/>
                        </a:rPr>
                        <a:t>    </a:t>
                      </a:r>
                      <a:r>
                        <a:rPr lang="en-US" sz="2800" dirty="0">
                          <a:solidFill>
                            <a:srgbClr val="800080"/>
                          </a:solidFill>
                          <a:effectLst/>
                          <a:latin typeface="inherit"/>
                        </a:rPr>
                        <a:t>public</a:t>
                      </a:r>
                      <a:r>
                        <a:rPr lang="en-US" sz="2800" dirty="0">
                          <a:solidFill>
                            <a:srgbClr val="006FE0"/>
                          </a:solidFill>
                          <a:effectLst/>
                          <a:latin typeface="inherit"/>
                        </a:rPr>
                        <a:t> </a:t>
                      </a:r>
                      <a:r>
                        <a:rPr lang="en-US" sz="2800" b="1" dirty="0">
                          <a:solidFill>
                            <a:srgbClr val="800080"/>
                          </a:solidFill>
                          <a:effectLst/>
                          <a:latin typeface="inherit"/>
                        </a:rPr>
                        <a:t>void</a:t>
                      </a:r>
                      <a:r>
                        <a:rPr lang="en-US" sz="2800" dirty="0">
                          <a:solidFill>
                            <a:srgbClr val="006FE0"/>
                          </a:solidFill>
                          <a:effectLst/>
                          <a:latin typeface="inherit"/>
                        </a:rPr>
                        <a:t> </a:t>
                      </a:r>
                      <a:r>
                        <a:rPr lang="en-US" sz="2800" dirty="0" err="1">
                          <a:solidFill>
                            <a:srgbClr val="008080"/>
                          </a:solidFill>
                          <a:effectLst/>
                          <a:latin typeface="inherit"/>
                        </a:rPr>
                        <a:t>onClick</a:t>
                      </a:r>
                      <a:r>
                        <a:rPr lang="en-US" sz="2800" dirty="0">
                          <a:solidFill>
                            <a:srgbClr val="333333"/>
                          </a:solidFill>
                          <a:effectLst/>
                          <a:latin typeface="inherit"/>
                        </a:rPr>
                        <a:t>(</a:t>
                      </a:r>
                      <a:r>
                        <a:rPr lang="en-US" sz="2800" dirty="0">
                          <a:solidFill>
                            <a:srgbClr val="000000"/>
                          </a:solidFill>
                          <a:effectLst/>
                          <a:latin typeface="inherit"/>
                        </a:rPr>
                        <a:t>View</a:t>
                      </a:r>
                      <a:r>
                        <a:rPr lang="en-US" sz="2800" dirty="0">
                          <a:solidFill>
                            <a:srgbClr val="006FE0"/>
                          </a:solidFill>
                          <a:effectLst/>
                          <a:latin typeface="inherit"/>
                        </a:rPr>
                        <a:t> </a:t>
                      </a:r>
                      <a:r>
                        <a:rPr lang="en-US" sz="2800" dirty="0">
                          <a:solidFill>
                            <a:srgbClr val="002D7A"/>
                          </a:solidFill>
                          <a:effectLst/>
                          <a:latin typeface="inherit"/>
                        </a:rPr>
                        <a:t>v</a:t>
                      </a:r>
                      <a:r>
                        <a:rPr lang="en-US" sz="2800" dirty="0">
                          <a:solidFill>
                            <a:srgbClr val="333333"/>
                          </a:solidFill>
                          <a:effectLst/>
                          <a:latin typeface="inherit"/>
                        </a:rPr>
                        <a:t>)</a:t>
                      </a:r>
                      <a:r>
                        <a:rPr lang="en-US" sz="2800" dirty="0">
                          <a:solidFill>
                            <a:srgbClr val="006FE0"/>
                          </a:solidFill>
                          <a:effectLst/>
                          <a:latin typeface="inherit"/>
                        </a:rPr>
                        <a:t> </a:t>
                      </a:r>
                      <a:r>
                        <a:rPr lang="en-US" sz="2800" dirty="0">
                          <a:solidFill>
                            <a:srgbClr val="333333"/>
                          </a:solidFill>
                          <a:effectLst/>
                          <a:latin typeface="inherit"/>
                        </a:rPr>
                        <a:t>{</a:t>
                      </a:r>
                      <a:endParaRPr lang="en-US" sz="2800" dirty="0">
                        <a:solidFill>
                          <a:srgbClr val="000000"/>
                        </a:solidFill>
                        <a:effectLst/>
                        <a:latin typeface="inherit"/>
                      </a:endParaRPr>
                    </a:p>
                    <a:p>
                      <a:pPr algn="l" fontAlgn="t"/>
                      <a:r>
                        <a:rPr lang="en-US" sz="2800" dirty="0">
                          <a:solidFill>
                            <a:srgbClr val="000000"/>
                          </a:solidFill>
                          <a:effectLst/>
                          <a:latin typeface="inherit"/>
                        </a:rPr>
                        <a:t> </a:t>
                      </a:r>
                    </a:p>
                    <a:p>
                      <a:pPr algn="l" fontAlgn="t"/>
                      <a:r>
                        <a:rPr lang="en-US" sz="2800" dirty="0">
                          <a:solidFill>
                            <a:srgbClr val="006FE0"/>
                          </a:solidFill>
                          <a:effectLst/>
                          <a:latin typeface="inherit"/>
                        </a:rPr>
                        <a:t>    </a:t>
                      </a:r>
                      <a:r>
                        <a:rPr lang="en-US" sz="2800" dirty="0" smtClean="0">
                          <a:solidFill>
                            <a:srgbClr val="333333"/>
                          </a:solidFill>
                          <a:effectLst/>
                          <a:latin typeface="inherit"/>
                        </a:rPr>
                        <a:t>}</a:t>
                      </a:r>
                      <a:endParaRPr lang="en-US" sz="2800" dirty="0">
                        <a:solidFill>
                          <a:srgbClr val="000000"/>
                        </a:solidFill>
                        <a:effectLst/>
                        <a:latin typeface="inherit"/>
                      </a:endParaRPr>
                    </a:p>
                  </a:txBody>
                  <a:tcPr>
                    <a:lnL>
                      <a:noFill/>
                    </a:lnL>
                    <a:lnR>
                      <a:noFill/>
                    </a:lnR>
                    <a:lnT>
                      <a:noFill/>
                    </a:lnT>
                    <a:lnB>
                      <a:noFill/>
                    </a:lnB>
                  </a:tcPr>
                </a:tc>
              </a:tr>
            </a:tbl>
          </a:graphicData>
        </a:graphic>
      </p:graphicFrame>
      <p:sp>
        <p:nvSpPr>
          <p:cNvPr id="7" name="Control 3"/>
          <p:cNvSpPr>
            <a:spLocks noChangeArrowheads="1" noChangeShapeType="1"/>
          </p:cNvSpPr>
          <p:nvPr/>
        </p:nvSpPr>
        <p:spPr bwMode="auto">
          <a:xfrm>
            <a:off x="712788" y="3268663"/>
            <a:ext cx="914400" cy="9144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endParaRPr lang="en-US"/>
          </a:p>
        </p:txBody>
      </p:sp>
      <p:sp>
        <p:nvSpPr>
          <p:cNvPr id="8" name="Rectangle 7"/>
          <p:cNvSpPr/>
          <p:nvPr/>
        </p:nvSpPr>
        <p:spPr>
          <a:xfrm>
            <a:off x="457200" y="4343400"/>
            <a:ext cx="8153400" cy="1384995"/>
          </a:xfrm>
          <a:prstGeom prst="rect">
            <a:avLst/>
          </a:prstGeom>
        </p:spPr>
        <p:txBody>
          <a:bodyPr wrap="square">
            <a:spAutoFit/>
          </a:bodyPr>
          <a:lstStyle/>
          <a:p>
            <a:pPr algn="just"/>
            <a:r>
              <a:rPr lang="en-US" sz="2800" dirty="0" smtClean="0"/>
              <a:t>This method will be executed on button tap but before we have to specify the listener for our button. We can do this using </a:t>
            </a:r>
            <a:r>
              <a:rPr lang="en-US" sz="2800" b="1" dirty="0" err="1" smtClean="0"/>
              <a:t>setOnClickListener</a:t>
            </a:r>
            <a:r>
              <a:rPr lang="en-US" sz="2800" b="1" dirty="0" smtClean="0"/>
              <a:t>()</a:t>
            </a:r>
            <a:r>
              <a:rPr lang="en-US" sz="2800" dirty="0" smtClean="0"/>
              <a:t> method</a:t>
            </a:r>
            <a:endParaRPr lang="en-US" sz="2800" dirty="0"/>
          </a:p>
        </p:txBody>
      </p:sp>
    </p:spTree>
    <p:extLst>
      <p:ext uri="{BB962C8B-B14F-4D97-AF65-F5344CB8AC3E}">
        <p14:creationId xmlns:p14="http://schemas.microsoft.com/office/powerpoint/2010/main" val="3116229784"/>
      </p:ext>
    </p:extLst>
  </p:cSld>
  <p:clrMapOvr>
    <a:masterClrMapping/>
  </p:clrMapOvr>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r>
            <a:br>
              <a:rPr lang="en-US" dirty="0" smtClean="0"/>
            </a:br>
            <a:r>
              <a:rPr lang="en-US" dirty="0" smtClean="0"/>
              <a:t>Cont..</a:t>
            </a:r>
            <a:r>
              <a:rPr lang="en-US" dirty="0"/>
              <a:t/>
            </a:r>
            <a:br>
              <a:rPr lang="en-US" dirty="0"/>
            </a:br>
            <a:endParaRPr lang="en-US" dirty="0"/>
          </a:p>
        </p:txBody>
      </p:sp>
      <p:sp>
        <p:nvSpPr>
          <p:cNvPr id="3" name="Content Placeholder 2"/>
          <p:cNvSpPr>
            <a:spLocks noGrp="1"/>
          </p:cNvSpPr>
          <p:nvPr>
            <p:ph idx="1"/>
          </p:nvPr>
        </p:nvSpPr>
        <p:spPr/>
        <p:txBody>
          <a:bodyPr/>
          <a:lstStyle/>
          <a:p>
            <a:r>
              <a:rPr lang="en-US" dirty="0" err="1" smtClean="0"/>
              <a:t>setOnClickListener</a:t>
            </a:r>
            <a:r>
              <a:rPr lang="en-US" dirty="0" smtClean="0"/>
              <a:t>(</a:t>
            </a:r>
            <a:r>
              <a:rPr lang="en-US" dirty="0" err="1" smtClean="0"/>
              <a:t>View.OnClickListener</a:t>
            </a:r>
            <a:r>
              <a:rPr lang="en-US" dirty="0" smtClean="0"/>
              <a:t> l) </a:t>
            </a:r>
          </a:p>
          <a:p>
            <a:pPr algn="just"/>
            <a:r>
              <a:rPr lang="en-US" dirty="0" smtClean="0"/>
              <a:t>This </a:t>
            </a:r>
            <a:r>
              <a:rPr lang="en-US" dirty="0"/>
              <a:t>method takes the reference to the Listener and registers a callback to be invoked when the </a:t>
            </a:r>
            <a:r>
              <a:rPr lang="en-US" b="1" dirty="0" smtClean="0"/>
              <a:t>View </a:t>
            </a:r>
            <a:r>
              <a:rPr lang="en-US" dirty="0" smtClean="0"/>
              <a:t>is </a:t>
            </a:r>
            <a:r>
              <a:rPr lang="en-US" dirty="0"/>
              <a:t>clicked.</a:t>
            </a:r>
          </a:p>
          <a:p>
            <a:pPr algn="just"/>
            <a:r>
              <a:rPr lang="en-US" dirty="0"/>
              <a:t>So we have the listener in the same class </a:t>
            </a:r>
            <a:r>
              <a:rPr lang="en-US" dirty="0" err="1"/>
              <a:t>MainActivity</a:t>
            </a:r>
            <a:r>
              <a:rPr lang="en-US" dirty="0"/>
              <a:t>. So we can pass the reference using </a:t>
            </a:r>
            <a:r>
              <a:rPr lang="en-US" b="1" dirty="0"/>
              <a:t>this</a:t>
            </a:r>
            <a:r>
              <a:rPr lang="en-US" dirty="0"/>
              <a:t>. So write the following code inside </a:t>
            </a:r>
            <a:r>
              <a:rPr lang="en-US" b="1" dirty="0" err="1"/>
              <a:t>onCreate</a:t>
            </a:r>
            <a:r>
              <a:rPr lang="en-US" b="1" dirty="0"/>
              <a:t>().</a:t>
            </a:r>
            <a:endParaRPr lang="en-US" dirty="0"/>
          </a:p>
          <a:p>
            <a:endParaRPr lang="en-US" dirty="0"/>
          </a:p>
        </p:txBody>
      </p:sp>
    </p:spTree>
    <p:extLst>
      <p:ext uri="{BB962C8B-B14F-4D97-AF65-F5344CB8AC3E}">
        <p14:creationId xmlns:p14="http://schemas.microsoft.com/office/powerpoint/2010/main" val="233867973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r>
            <a:br>
              <a:rPr lang="en-US" dirty="0" smtClean="0"/>
            </a:br>
            <a:r>
              <a:rPr lang="en-US" dirty="0" smtClean="0"/>
              <a:t>Now </a:t>
            </a:r>
            <a:r>
              <a:rPr lang="en-US" dirty="0"/>
              <a:t>from the new window in System Variables click on new</a:t>
            </a:r>
            <a:br>
              <a:rPr lang="en-US" dirty="0"/>
            </a:br>
            <a:endParaRPr lang="en-US" dirty="0"/>
          </a:p>
        </p:txBody>
      </p:sp>
      <p:pic>
        <p:nvPicPr>
          <p:cNvPr id="41986" name="Picture 2" descr="C:\Users\LENOVO\Desktop\system-variables.png"/>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381000" y="1676400"/>
            <a:ext cx="8382000" cy="4953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42136181"/>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17410" name="Picture 2" descr="C:\Users\LENOVO\Desktop\setonclicklistener.png"/>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374073" y="304800"/>
            <a:ext cx="8458200" cy="3725069"/>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3"/>
          <p:cNvSpPr/>
          <p:nvPr/>
        </p:nvSpPr>
        <p:spPr>
          <a:xfrm>
            <a:off x="374073" y="4267200"/>
            <a:ext cx="8382000" cy="2062103"/>
          </a:xfrm>
          <a:prstGeom prst="rect">
            <a:avLst/>
          </a:prstGeom>
        </p:spPr>
        <p:txBody>
          <a:bodyPr wrap="square">
            <a:spAutoFit/>
          </a:bodyPr>
          <a:lstStyle/>
          <a:p>
            <a:pPr algn="just"/>
            <a:r>
              <a:rPr lang="en-US" sz="3200" dirty="0"/>
              <a:t>Now after doing this our </a:t>
            </a:r>
            <a:r>
              <a:rPr lang="en-US" sz="3200" dirty="0" err="1"/>
              <a:t>overriden</a:t>
            </a:r>
            <a:r>
              <a:rPr lang="en-US" sz="3200" dirty="0"/>
              <a:t> method </a:t>
            </a:r>
            <a:r>
              <a:rPr lang="en-US" sz="3200" b="1" dirty="0" err="1"/>
              <a:t>onClick</a:t>
            </a:r>
            <a:r>
              <a:rPr lang="en-US" sz="3200" b="1" dirty="0"/>
              <a:t>()</a:t>
            </a:r>
            <a:r>
              <a:rPr lang="en-US" sz="3200" dirty="0"/>
              <a:t> will execute when the button is tapped. So now we can call our method </a:t>
            </a:r>
            <a:r>
              <a:rPr lang="en-US" sz="3200" b="1" dirty="0" err="1"/>
              <a:t>showMessage</a:t>
            </a:r>
            <a:r>
              <a:rPr lang="en-US" sz="3200" b="1" dirty="0"/>
              <a:t>()</a:t>
            </a:r>
            <a:r>
              <a:rPr lang="en-US" sz="3200" dirty="0"/>
              <a:t> inside </a:t>
            </a:r>
            <a:r>
              <a:rPr lang="en-US" sz="3200" b="1" dirty="0" err="1"/>
              <a:t>onClick</a:t>
            </a:r>
            <a:r>
              <a:rPr lang="en-US" sz="3200" b="1" dirty="0"/>
              <a:t>()</a:t>
            </a:r>
            <a:endParaRPr lang="en-US" sz="3200" dirty="0"/>
          </a:p>
        </p:txBody>
      </p:sp>
    </p:spTree>
    <p:extLst>
      <p:ext uri="{BB962C8B-B14F-4D97-AF65-F5344CB8AC3E}">
        <p14:creationId xmlns:p14="http://schemas.microsoft.com/office/powerpoint/2010/main" val="502348615"/>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2715161756"/>
              </p:ext>
            </p:extLst>
          </p:nvPr>
        </p:nvGraphicFramePr>
        <p:xfrm>
          <a:off x="266700" y="685800"/>
          <a:ext cx="8534400" cy="3725863"/>
        </p:xfrm>
        <a:graphic>
          <a:graphicData uri="http://schemas.openxmlformats.org/drawingml/2006/table">
            <a:tbl>
              <a:tblPr/>
              <a:tblGrid>
                <a:gridCol w="245990"/>
                <a:gridCol w="8288410"/>
              </a:tblGrid>
              <a:tr h="3725863">
                <a:tc>
                  <a:txBody>
                    <a:bodyPr/>
                    <a:lstStyle/>
                    <a:p>
                      <a:pPr algn="r" fontAlgn="t"/>
                      <a:r>
                        <a:rPr lang="en-US" dirty="0" smtClean="0">
                          <a:solidFill>
                            <a:srgbClr val="AAAAAA"/>
                          </a:solidFill>
                          <a:effectLst/>
                          <a:latin typeface="inherit"/>
                        </a:rPr>
                        <a:t>1</a:t>
                      </a:r>
                      <a:endParaRPr lang="en-US" dirty="0">
                        <a:solidFill>
                          <a:srgbClr val="AAAAAA"/>
                        </a:solidFill>
                        <a:effectLst/>
                        <a:latin typeface="inherit"/>
                      </a:endParaRPr>
                    </a:p>
                    <a:p>
                      <a:pPr algn="r" fontAlgn="t"/>
                      <a:endParaRPr lang="en-US" dirty="0" smtClean="0">
                        <a:solidFill>
                          <a:srgbClr val="AAAAAA"/>
                        </a:solidFill>
                        <a:effectLst/>
                        <a:latin typeface="inherit"/>
                      </a:endParaRPr>
                    </a:p>
                    <a:p>
                      <a:pPr algn="r" fontAlgn="t"/>
                      <a:r>
                        <a:rPr lang="en-US" dirty="0" smtClean="0">
                          <a:solidFill>
                            <a:srgbClr val="AAAAAA"/>
                          </a:solidFill>
                          <a:effectLst/>
                          <a:latin typeface="inherit"/>
                        </a:rPr>
                        <a:t>2</a:t>
                      </a:r>
                      <a:endParaRPr lang="en-US" dirty="0">
                        <a:solidFill>
                          <a:srgbClr val="AAAAAA"/>
                        </a:solidFill>
                        <a:effectLst/>
                        <a:latin typeface="inherit"/>
                      </a:endParaRPr>
                    </a:p>
                    <a:p>
                      <a:pPr algn="r" fontAlgn="t"/>
                      <a:endParaRPr lang="en-US" dirty="0" smtClean="0">
                        <a:solidFill>
                          <a:srgbClr val="AAAAAA"/>
                        </a:solidFill>
                        <a:effectLst/>
                        <a:latin typeface="inherit"/>
                      </a:endParaRPr>
                    </a:p>
                    <a:p>
                      <a:pPr algn="r" fontAlgn="t"/>
                      <a:r>
                        <a:rPr lang="en-US" dirty="0" smtClean="0">
                          <a:solidFill>
                            <a:srgbClr val="AAAAAA"/>
                          </a:solidFill>
                          <a:effectLst/>
                          <a:latin typeface="inherit"/>
                        </a:rPr>
                        <a:t>3</a:t>
                      </a:r>
                      <a:endParaRPr lang="en-US" dirty="0">
                        <a:solidFill>
                          <a:srgbClr val="AAAAAA"/>
                        </a:solidFill>
                        <a:effectLst/>
                        <a:latin typeface="inherit"/>
                      </a:endParaRPr>
                    </a:p>
                    <a:p>
                      <a:pPr algn="r" fontAlgn="t"/>
                      <a:endParaRPr lang="en-US" dirty="0" smtClean="0">
                        <a:solidFill>
                          <a:srgbClr val="AAAAAA"/>
                        </a:solidFill>
                        <a:effectLst/>
                        <a:latin typeface="inherit"/>
                      </a:endParaRPr>
                    </a:p>
                    <a:p>
                      <a:pPr algn="r" fontAlgn="t"/>
                      <a:r>
                        <a:rPr lang="en-US" dirty="0" smtClean="0">
                          <a:solidFill>
                            <a:srgbClr val="AAAAAA"/>
                          </a:solidFill>
                          <a:effectLst/>
                          <a:latin typeface="inherit"/>
                        </a:rPr>
                        <a:t>4</a:t>
                      </a:r>
                      <a:endParaRPr lang="en-US" dirty="0">
                        <a:solidFill>
                          <a:srgbClr val="AAAAAA"/>
                        </a:solidFill>
                        <a:effectLst/>
                        <a:latin typeface="inherit"/>
                      </a:endParaRPr>
                    </a:p>
                  </a:txBody>
                  <a:tcPr>
                    <a:lnL>
                      <a:noFill/>
                    </a:lnL>
                    <a:lnR>
                      <a:noFill/>
                    </a:lnR>
                    <a:lnT>
                      <a:noFill/>
                    </a:lnT>
                    <a:lnB>
                      <a:noFill/>
                    </a:lnB>
                    <a:solidFill>
                      <a:srgbClr val="EEEEEE"/>
                    </a:solidFill>
                  </a:tcPr>
                </a:tc>
                <a:tc>
                  <a:txBody>
                    <a:bodyPr/>
                    <a:lstStyle/>
                    <a:p>
                      <a:pPr algn="l" fontAlgn="t"/>
                      <a:r>
                        <a:rPr lang="en-US" dirty="0">
                          <a:solidFill>
                            <a:srgbClr val="006FE0"/>
                          </a:solidFill>
                          <a:effectLst/>
                          <a:latin typeface="inherit"/>
                        </a:rPr>
                        <a:t>    </a:t>
                      </a:r>
                      <a:r>
                        <a:rPr lang="en-US" sz="3200" i="1" dirty="0">
                          <a:solidFill>
                            <a:srgbClr val="666666"/>
                          </a:solidFill>
                          <a:effectLst/>
                          <a:latin typeface="inherit"/>
                        </a:rPr>
                        <a:t>@Override</a:t>
                      </a:r>
                      <a:endParaRPr lang="en-US" sz="3200" dirty="0">
                        <a:solidFill>
                          <a:srgbClr val="000000"/>
                        </a:solidFill>
                        <a:effectLst/>
                        <a:latin typeface="inherit"/>
                      </a:endParaRPr>
                    </a:p>
                    <a:p>
                      <a:pPr algn="l" fontAlgn="t"/>
                      <a:r>
                        <a:rPr lang="en-US" sz="3200" dirty="0">
                          <a:solidFill>
                            <a:srgbClr val="006FE0"/>
                          </a:solidFill>
                          <a:effectLst/>
                          <a:latin typeface="inherit"/>
                        </a:rPr>
                        <a:t>    </a:t>
                      </a:r>
                      <a:r>
                        <a:rPr lang="en-US" sz="3200" dirty="0">
                          <a:solidFill>
                            <a:srgbClr val="800080"/>
                          </a:solidFill>
                          <a:effectLst/>
                          <a:latin typeface="inherit"/>
                        </a:rPr>
                        <a:t>public</a:t>
                      </a:r>
                      <a:r>
                        <a:rPr lang="en-US" sz="3200" dirty="0">
                          <a:solidFill>
                            <a:srgbClr val="006FE0"/>
                          </a:solidFill>
                          <a:effectLst/>
                          <a:latin typeface="inherit"/>
                        </a:rPr>
                        <a:t> </a:t>
                      </a:r>
                      <a:r>
                        <a:rPr lang="en-US" sz="3200" b="1" dirty="0">
                          <a:solidFill>
                            <a:srgbClr val="800080"/>
                          </a:solidFill>
                          <a:effectLst/>
                          <a:latin typeface="inherit"/>
                        </a:rPr>
                        <a:t>void</a:t>
                      </a:r>
                      <a:r>
                        <a:rPr lang="en-US" sz="3200" dirty="0">
                          <a:solidFill>
                            <a:srgbClr val="006FE0"/>
                          </a:solidFill>
                          <a:effectLst/>
                          <a:latin typeface="inherit"/>
                        </a:rPr>
                        <a:t> </a:t>
                      </a:r>
                      <a:r>
                        <a:rPr lang="en-US" sz="3200" dirty="0" err="1">
                          <a:solidFill>
                            <a:srgbClr val="008080"/>
                          </a:solidFill>
                          <a:effectLst/>
                          <a:latin typeface="inherit"/>
                        </a:rPr>
                        <a:t>onClick</a:t>
                      </a:r>
                      <a:r>
                        <a:rPr lang="en-US" sz="3200" dirty="0">
                          <a:solidFill>
                            <a:srgbClr val="333333"/>
                          </a:solidFill>
                          <a:effectLst/>
                          <a:latin typeface="inherit"/>
                        </a:rPr>
                        <a:t>(</a:t>
                      </a:r>
                      <a:r>
                        <a:rPr lang="en-US" sz="3200" dirty="0">
                          <a:solidFill>
                            <a:srgbClr val="000000"/>
                          </a:solidFill>
                          <a:effectLst/>
                          <a:latin typeface="inherit"/>
                        </a:rPr>
                        <a:t>View</a:t>
                      </a:r>
                      <a:r>
                        <a:rPr lang="en-US" sz="3200" dirty="0">
                          <a:solidFill>
                            <a:srgbClr val="006FE0"/>
                          </a:solidFill>
                          <a:effectLst/>
                          <a:latin typeface="inherit"/>
                        </a:rPr>
                        <a:t> </a:t>
                      </a:r>
                      <a:r>
                        <a:rPr lang="en-US" sz="3200" dirty="0">
                          <a:solidFill>
                            <a:srgbClr val="002D7A"/>
                          </a:solidFill>
                          <a:effectLst/>
                          <a:latin typeface="inherit"/>
                        </a:rPr>
                        <a:t>v</a:t>
                      </a:r>
                      <a:r>
                        <a:rPr lang="en-US" sz="3200" dirty="0">
                          <a:solidFill>
                            <a:srgbClr val="333333"/>
                          </a:solidFill>
                          <a:effectLst/>
                          <a:latin typeface="inherit"/>
                        </a:rPr>
                        <a:t>)</a:t>
                      </a:r>
                      <a:r>
                        <a:rPr lang="en-US" sz="3200" dirty="0">
                          <a:solidFill>
                            <a:srgbClr val="006FE0"/>
                          </a:solidFill>
                          <a:effectLst/>
                          <a:latin typeface="inherit"/>
                        </a:rPr>
                        <a:t> </a:t>
                      </a:r>
                      <a:r>
                        <a:rPr lang="en-US" sz="3200" dirty="0">
                          <a:solidFill>
                            <a:srgbClr val="333333"/>
                          </a:solidFill>
                          <a:effectLst/>
                          <a:latin typeface="inherit"/>
                        </a:rPr>
                        <a:t>{</a:t>
                      </a:r>
                      <a:endParaRPr lang="en-US" sz="3200" dirty="0">
                        <a:solidFill>
                          <a:srgbClr val="000000"/>
                        </a:solidFill>
                        <a:effectLst/>
                        <a:latin typeface="inherit"/>
                      </a:endParaRPr>
                    </a:p>
                    <a:p>
                      <a:pPr algn="l" fontAlgn="t"/>
                      <a:r>
                        <a:rPr lang="en-US" sz="3200" dirty="0">
                          <a:solidFill>
                            <a:srgbClr val="006FE0"/>
                          </a:solidFill>
                          <a:effectLst/>
                          <a:latin typeface="inherit"/>
                        </a:rPr>
                        <a:t>        </a:t>
                      </a:r>
                      <a:r>
                        <a:rPr lang="en-US" sz="3200" dirty="0" err="1">
                          <a:solidFill>
                            <a:srgbClr val="008080"/>
                          </a:solidFill>
                          <a:effectLst/>
                          <a:latin typeface="inherit"/>
                        </a:rPr>
                        <a:t>showMessage</a:t>
                      </a:r>
                      <a:r>
                        <a:rPr lang="en-US" sz="3200" dirty="0">
                          <a:solidFill>
                            <a:srgbClr val="333333"/>
                          </a:solidFill>
                          <a:effectLst/>
                          <a:latin typeface="inherit"/>
                        </a:rPr>
                        <a:t>();</a:t>
                      </a:r>
                      <a:endParaRPr lang="en-US" sz="3200" dirty="0">
                        <a:solidFill>
                          <a:srgbClr val="000000"/>
                        </a:solidFill>
                        <a:effectLst/>
                        <a:latin typeface="inherit"/>
                      </a:endParaRPr>
                    </a:p>
                    <a:p>
                      <a:pPr algn="l" fontAlgn="t"/>
                      <a:r>
                        <a:rPr lang="en-US" sz="3200" dirty="0">
                          <a:solidFill>
                            <a:srgbClr val="006FE0"/>
                          </a:solidFill>
                          <a:effectLst/>
                          <a:latin typeface="inherit"/>
                        </a:rPr>
                        <a:t>    </a:t>
                      </a:r>
                      <a:r>
                        <a:rPr lang="en-US" sz="3200" dirty="0">
                          <a:solidFill>
                            <a:srgbClr val="333333"/>
                          </a:solidFill>
                          <a:effectLst/>
                          <a:latin typeface="inherit"/>
                        </a:rPr>
                        <a:t>}</a:t>
                      </a:r>
                      <a:endParaRPr lang="en-US" sz="3200" dirty="0">
                        <a:solidFill>
                          <a:srgbClr val="000000"/>
                        </a:solidFill>
                        <a:effectLst/>
                        <a:latin typeface="inherit"/>
                      </a:endParaRPr>
                    </a:p>
                  </a:txBody>
                  <a:tcPr>
                    <a:lnL>
                      <a:noFill/>
                    </a:lnL>
                    <a:lnR>
                      <a:noFill/>
                    </a:lnR>
                    <a:lnT>
                      <a:noFill/>
                    </a:lnT>
                    <a:lnB>
                      <a:noFill/>
                    </a:lnB>
                  </a:tcPr>
                </a:tc>
              </a:tr>
            </a:tbl>
          </a:graphicData>
        </a:graphic>
      </p:graphicFrame>
      <p:sp>
        <p:nvSpPr>
          <p:cNvPr id="7" name="Control 3"/>
          <p:cNvSpPr>
            <a:spLocks noChangeArrowheads="1" noChangeShapeType="1"/>
          </p:cNvSpPr>
          <p:nvPr/>
        </p:nvSpPr>
        <p:spPr bwMode="auto">
          <a:xfrm>
            <a:off x="712788" y="3268663"/>
            <a:ext cx="914400" cy="9144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endParaRPr lang="en-US"/>
          </a:p>
        </p:txBody>
      </p:sp>
      <p:sp>
        <p:nvSpPr>
          <p:cNvPr id="8" name="Rectangle 7"/>
          <p:cNvSpPr/>
          <p:nvPr/>
        </p:nvSpPr>
        <p:spPr>
          <a:xfrm>
            <a:off x="304800" y="5029200"/>
            <a:ext cx="8458200" cy="584775"/>
          </a:xfrm>
          <a:prstGeom prst="rect">
            <a:avLst/>
          </a:prstGeom>
        </p:spPr>
        <p:txBody>
          <a:bodyPr wrap="square">
            <a:spAutoFit/>
          </a:bodyPr>
          <a:lstStyle/>
          <a:p>
            <a:r>
              <a:rPr lang="en-US" sz="3200" dirty="0"/>
              <a:t>So the final code we are having is</a:t>
            </a:r>
          </a:p>
        </p:txBody>
      </p:sp>
    </p:spTree>
    <p:extLst>
      <p:ext uri="{BB962C8B-B14F-4D97-AF65-F5344CB8AC3E}">
        <p14:creationId xmlns:p14="http://schemas.microsoft.com/office/powerpoint/2010/main" val="610438693"/>
      </p:ext>
    </p:extLst>
  </p:cSld>
  <p:clrMapOvr>
    <a:masterClrMapping/>
  </p:clrMapOvr>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1960071624"/>
              </p:ext>
            </p:extLst>
          </p:nvPr>
        </p:nvGraphicFramePr>
        <p:xfrm>
          <a:off x="381000" y="152400"/>
          <a:ext cx="8458200" cy="6629400"/>
        </p:xfrm>
        <a:graphic>
          <a:graphicData uri="http://schemas.openxmlformats.org/drawingml/2006/table">
            <a:tbl>
              <a:tblPr/>
              <a:tblGrid>
                <a:gridCol w="275256"/>
                <a:gridCol w="8182944"/>
              </a:tblGrid>
              <a:tr h="6629400">
                <a:tc>
                  <a:txBody>
                    <a:bodyPr/>
                    <a:lstStyle/>
                    <a:p>
                      <a:pPr algn="r" fontAlgn="t"/>
                      <a:endParaRPr lang="en-US" sz="700" dirty="0">
                        <a:solidFill>
                          <a:srgbClr val="AAAAAA"/>
                        </a:solidFill>
                        <a:effectLst/>
                        <a:latin typeface="inherit"/>
                      </a:endParaRPr>
                    </a:p>
                    <a:p>
                      <a:pPr algn="r" fontAlgn="t"/>
                      <a:endParaRPr lang="en-US" sz="700" dirty="0">
                        <a:solidFill>
                          <a:srgbClr val="AAAAAA"/>
                        </a:solidFill>
                        <a:effectLst/>
                        <a:latin typeface="inherit"/>
                      </a:endParaRPr>
                    </a:p>
                    <a:p>
                      <a:pPr algn="r" fontAlgn="t"/>
                      <a:endParaRPr lang="en-US" sz="700" dirty="0">
                        <a:solidFill>
                          <a:srgbClr val="AAAAAA"/>
                        </a:solidFill>
                        <a:effectLst/>
                        <a:latin typeface="inherit"/>
                      </a:endParaRPr>
                    </a:p>
                    <a:p>
                      <a:pPr algn="r" fontAlgn="t"/>
                      <a:endParaRPr lang="en-US" sz="700" dirty="0">
                        <a:solidFill>
                          <a:srgbClr val="AAAAAA"/>
                        </a:solidFill>
                        <a:effectLst/>
                        <a:latin typeface="inherit"/>
                      </a:endParaRPr>
                    </a:p>
                    <a:p>
                      <a:pPr algn="r" fontAlgn="t"/>
                      <a:endParaRPr lang="en-US" sz="700" dirty="0">
                        <a:solidFill>
                          <a:srgbClr val="AAAAAA"/>
                        </a:solidFill>
                        <a:effectLst/>
                        <a:latin typeface="inherit"/>
                      </a:endParaRPr>
                    </a:p>
                    <a:p>
                      <a:pPr algn="r" fontAlgn="t"/>
                      <a:endParaRPr lang="en-US" sz="700" dirty="0">
                        <a:solidFill>
                          <a:srgbClr val="AAAAAA"/>
                        </a:solidFill>
                        <a:effectLst/>
                        <a:latin typeface="inherit"/>
                      </a:endParaRPr>
                    </a:p>
                    <a:p>
                      <a:pPr algn="r" fontAlgn="t"/>
                      <a:endParaRPr lang="en-US" sz="700" dirty="0">
                        <a:solidFill>
                          <a:srgbClr val="AAAAAA"/>
                        </a:solidFill>
                        <a:effectLst/>
                        <a:latin typeface="inherit"/>
                      </a:endParaRPr>
                    </a:p>
                    <a:p>
                      <a:pPr algn="r" fontAlgn="t"/>
                      <a:endParaRPr lang="en-US" sz="700" dirty="0">
                        <a:solidFill>
                          <a:srgbClr val="AAAAAA"/>
                        </a:solidFill>
                        <a:effectLst/>
                        <a:latin typeface="inherit"/>
                      </a:endParaRPr>
                    </a:p>
                    <a:p>
                      <a:pPr algn="r" fontAlgn="t"/>
                      <a:endParaRPr lang="en-US" sz="700" dirty="0">
                        <a:solidFill>
                          <a:srgbClr val="AAAAAA"/>
                        </a:solidFill>
                        <a:effectLst/>
                        <a:latin typeface="inherit"/>
                      </a:endParaRPr>
                    </a:p>
                    <a:p>
                      <a:pPr algn="r" fontAlgn="t"/>
                      <a:endParaRPr lang="en-US" sz="700" dirty="0">
                        <a:solidFill>
                          <a:srgbClr val="AAAAAA"/>
                        </a:solidFill>
                        <a:effectLst/>
                        <a:latin typeface="inherit"/>
                      </a:endParaRPr>
                    </a:p>
                    <a:p>
                      <a:pPr algn="r" fontAlgn="t"/>
                      <a:endParaRPr lang="en-US" sz="700" dirty="0">
                        <a:solidFill>
                          <a:srgbClr val="AAAAAA"/>
                        </a:solidFill>
                        <a:effectLst/>
                        <a:latin typeface="inherit"/>
                      </a:endParaRPr>
                    </a:p>
                    <a:p>
                      <a:pPr algn="r" fontAlgn="t"/>
                      <a:endParaRPr lang="en-US" sz="700" dirty="0">
                        <a:solidFill>
                          <a:srgbClr val="AAAAAA"/>
                        </a:solidFill>
                        <a:effectLst/>
                        <a:latin typeface="inherit"/>
                      </a:endParaRPr>
                    </a:p>
                    <a:p>
                      <a:pPr algn="r" fontAlgn="t"/>
                      <a:r>
                        <a:rPr lang="en-US" sz="700" dirty="0" smtClean="0">
                          <a:solidFill>
                            <a:srgbClr val="AAAAAA"/>
                          </a:solidFill>
                          <a:effectLst/>
                          <a:latin typeface="inherit"/>
                        </a:rPr>
                        <a:t>1</a:t>
                      </a:r>
                      <a:endParaRPr lang="en-US" sz="700" dirty="0">
                        <a:solidFill>
                          <a:srgbClr val="AAAAAA"/>
                        </a:solidFill>
                        <a:effectLst/>
                        <a:latin typeface="inherit"/>
                      </a:endParaRPr>
                    </a:p>
                  </a:txBody>
                  <a:tcPr marL="34815" marR="34815" marT="17408" marB="17408">
                    <a:lnL>
                      <a:noFill/>
                    </a:lnL>
                    <a:lnR>
                      <a:noFill/>
                    </a:lnR>
                    <a:lnT>
                      <a:noFill/>
                    </a:lnT>
                    <a:lnB>
                      <a:noFill/>
                    </a:lnB>
                    <a:solidFill>
                      <a:srgbClr val="EEEEEE"/>
                    </a:solidFill>
                  </a:tcPr>
                </a:tc>
                <a:tc>
                  <a:txBody>
                    <a:bodyPr/>
                    <a:lstStyle/>
                    <a:p>
                      <a:pPr algn="l" fontAlgn="t"/>
                      <a:r>
                        <a:rPr lang="en-US" sz="1600" dirty="0">
                          <a:solidFill>
                            <a:srgbClr val="800080"/>
                          </a:solidFill>
                          <a:effectLst/>
                          <a:latin typeface="+mj-lt"/>
                        </a:rPr>
                        <a:t>public</a:t>
                      </a:r>
                      <a:r>
                        <a:rPr lang="en-US" sz="1600" dirty="0">
                          <a:solidFill>
                            <a:srgbClr val="006FE0"/>
                          </a:solidFill>
                          <a:effectLst/>
                          <a:latin typeface="+mj-lt"/>
                        </a:rPr>
                        <a:t> </a:t>
                      </a:r>
                      <a:r>
                        <a:rPr lang="en-US" sz="1600" b="1" dirty="0">
                          <a:solidFill>
                            <a:srgbClr val="800080"/>
                          </a:solidFill>
                          <a:effectLst/>
                          <a:latin typeface="+mj-lt"/>
                        </a:rPr>
                        <a:t>class</a:t>
                      </a:r>
                      <a:r>
                        <a:rPr lang="en-US" sz="1600" dirty="0">
                          <a:solidFill>
                            <a:srgbClr val="006FE0"/>
                          </a:solidFill>
                          <a:effectLst/>
                          <a:latin typeface="+mj-lt"/>
                        </a:rPr>
                        <a:t> </a:t>
                      </a:r>
                      <a:r>
                        <a:rPr lang="en-US" sz="1600" dirty="0" err="1">
                          <a:solidFill>
                            <a:srgbClr val="008080"/>
                          </a:solidFill>
                          <a:effectLst/>
                          <a:latin typeface="+mj-lt"/>
                        </a:rPr>
                        <a:t>MainActivity</a:t>
                      </a:r>
                      <a:r>
                        <a:rPr lang="en-US" sz="1600" dirty="0">
                          <a:solidFill>
                            <a:srgbClr val="008080"/>
                          </a:solidFill>
                          <a:effectLst/>
                          <a:latin typeface="+mj-lt"/>
                        </a:rPr>
                        <a:t> </a:t>
                      </a:r>
                      <a:r>
                        <a:rPr lang="en-US" sz="1600" b="1" dirty="0">
                          <a:solidFill>
                            <a:srgbClr val="000000"/>
                          </a:solidFill>
                          <a:effectLst/>
                          <a:latin typeface="+mj-lt"/>
                        </a:rPr>
                        <a:t>extends</a:t>
                      </a:r>
                      <a:r>
                        <a:rPr lang="en-US" sz="1600" dirty="0">
                          <a:solidFill>
                            <a:srgbClr val="006FE0"/>
                          </a:solidFill>
                          <a:effectLst/>
                          <a:latin typeface="+mj-lt"/>
                        </a:rPr>
                        <a:t> </a:t>
                      </a:r>
                      <a:r>
                        <a:rPr lang="en-US" sz="1600" dirty="0" err="1">
                          <a:solidFill>
                            <a:srgbClr val="008080"/>
                          </a:solidFill>
                          <a:effectLst/>
                          <a:latin typeface="+mj-lt"/>
                        </a:rPr>
                        <a:t>AppCompatActivity</a:t>
                      </a:r>
                      <a:r>
                        <a:rPr lang="en-US" sz="1600" dirty="0">
                          <a:solidFill>
                            <a:srgbClr val="008080"/>
                          </a:solidFill>
                          <a:effectLst/>
                          <a:latin typeface="+mj-lt"/>
                        </a:rPr>
                        <a:t> </a:t>
                      </a:r>
                      <a:r>
                        <a:rPr lang="en-US" sz="1600" b="1" dirty="0">
                          <a:solidFill>
                            <a:srgbClr val="000000"/>
                          </a:solidFill>
                          <a:effectLst/>
                          <a:latin typeface="+mj-lt"/>
                        </a:rPr>
                        <a:t>implements</a:t>
                      </a:r>
                      <a:r>
                        <a:rPr lang="en-US" sz="1600" dirty="0">
                          <a:solidFill>
                            <a:srgbClr val="006FE0"/>
                          </a:solidFill>
                          <a:effectLst/>
                          <a:latin typeface="+mj-lt"/>
                        </a:rPr>
                        <a:t> </a:t>
                      </a:r>
                      <a:r>
                        <a:rPr lang="en-US" sz="1600" dirty="0" err="1">
                          <a:solidFill>
                            <a:srgbClr val="002D7A"/>
                          </a:solidFill>
                          <a:effectLst/>
                          <a:latin typeface="+mj-lt"/>
                        </a:rPr>
                        <a:t>View</a:t>
                      </a:r>
                      <a:r>
                        <a:rPr lang="en-US" sz="1600" dirty="0" err="1">
                          <a:solidFill>
                            <a:srgbClr val="333333"/>
                          </a:solidFill>
                          <a:effectLst/>
                          <a:latin typeface="+mj-lt"/>
                        </a:rPr>
                        <a:t>.</a:t>
                      </a:r>
                      <a:r>
                        <a:rPr lang="en-US" sz="1600" dirty="0" err="1">
                          <a:solidFill>
                            <a:srgbClr val="000000"/>
                          </a:solidFill>
                          <a:effectLst/>
                          <a:latin typeface="+mj-lt"/>
                        </a:rPr>
                        <a:t>OnClickListener</a:t>
                      </a:r>
                      <a:r>
                        <a:rPr lang="en-US" sz="1600" dirty="0">
                          <a:solidFill>
                            <a:srgbClr val="006FE0"/>
                          </a:solidFill>
                          <a:effectLst/>
                          <a:latin typeface="+mj-lt"/>
                        </a:rPr>
                        <a:t> </a:t>
                      </a:r>
                      <a:r>
                        <a:rPr lang="en-US" sz="1600" dirty="0">
                          <a:solidFill>
                            <a:srgbClr val="333333"/>
                          </a:solidFill>
                          <a:effectLst/>
                          <a:latin typeface="+mj-lt"/>
                        </a:rPr>
                        <a:t>{</a:t>
                      </a:r>
                      <a:endParaRPr lang="en-US" sz="1600" dirty="0">
                        <a:solidFill>
                          <a:srgbClr val="000000"/>
                        </a:solidFill>
                        <a:effectLst/>
                        <a:latin typeface="+mj-lt"/>
                      </a:endParaRPr>
                    </a:p>
                    <a:p>
                      <a:pPr algn="l" fontAlgn="t"/>
                      <a:r>
                        <a:rPr lang="en-US" sz="1600" dirty="0">
                          <a:solidFill>
                            <a:srgbClr val="006FE0"/>
                          </a:solidFill>
                          <a:effectLst/>
                          <a:latin typeface="+mj-lt"/>
                        </a:rPr>
                        <a:t>    </a:t>
                      </a:r>
                      <a:r>
                        <a:rPr lang="en-US" sz="1600" dirty="0">
                          <a:solidFill>
                            <a:srgbClr val="800080"/>
                          </a:solidFill>
                          <a:effectLst/>
                          <a:latin typeface="+mj-lt"/>
                        </a:rPr>
                        <a:t>private</a:t>
                      </a:r>
                      <a:r>
                        <a:rPr lang="en-US" sz="1600" dirty="0">
                          <a:solidFill>
                            <a:srgbClr val="006FE0"/>
                          </a:solidFill>
                          <a:effectLst/>
                          <a:latin typeface="+mj-lt"/>
                        </a:rPr>
                        <a:t> </a:t>
                      </a:r>
                      <a:r>
                        <a:rPr lang="en-US" sz="1600" dirty="0">
                          <a:solidFill>
                            <a:srgbClr val="008080"/>
                          </a:solidFill>
                          <a:effectLst/>
                          <a:latin typeface="+mj-lt"/>
                        </a:rPr>
                        <a:t>Button </a:t>
                      </a:r>
                      <a:r>
                        <a:rPr lang="en-US" sz="1600" dirty="0" err="1">
                          <a:solidFill>
                            <a:srgbClr val="002D7A"/>
                          </a:solidFill>
                          <a:effectLst/>
                          <a:latin typeface="+mj-lt"/>
                        </a:rPr>
                        <a:t>button</a:t>
                      </a:r>
                      <a:r>
                        <a:rPr lang="en-US" sz="1600" dirty="0">
                          <a:solidFill>
                            <a:srgbClr val="333333"/>
                          </a:solidFill>
                          <a:effectLst/>
                          <a:latin typeface="+mj-lt"/>
                        </a:rPr>
                        <a:t>;</a:t>
                      </a:r>
                      <a:endParaRPr lang="en-US" sz="1600" dirty="0">
                        <a:solidFill>
                          <a:srgbClr val="000000"/>
                        </a:solidFill>
                        <a:effectLst/>
                        <a:latin typeface="+mj-lt"/>
                      </a:endParaRPr>
                    </a:p>
                    <a:p>
                      <a:pPr algn="l" fontAlgn="t"/>
                      <a:r>
                        <a:rPr lang="en-US" sz="1600" dirty="0">
                          <a:solidFill>
                            <a:srgbClr val="006FE0"/>
                          </a:solidFill>
                          <a:effectLst/>
                          <a:latin typeface="+mj-lt"/>
                        </a:rPr>
                        <a:t>    </a:t>
                      </a:r>
                      <a:r>
                        <a:rPr lang="en-US" sz="1600" dirty="0">
                          <a:solidFill>
                            <a:srgbClr val="800080"/>
                          </a:solidFill>
                          <a:effectLst/>
                          <a:latin typeface="+mj-lt"/>
                        </a:rPr>
                        <a:t>private</a:t>
                      </a:r>
                      <a:r>
                        <a:rPr lang="en-US" sz="1600" dirty="0">
                          <a:solidFill>
                            <a:srgbClr val="006FE0"/>
                          </a:solidFill>
                          <a:effectLst/>
                          <a:latin typeface="+mj-lt"/>
                        </a:rPr>
                        <a:t> </a:t>
                      </a:r>
                      <a:r>
                        <a:rPr lang="en-US" sz="1600" dirty="0" err="1">
                          <a:solidFill>
                            <a:srgbClr val="008080"/>
                          </a:solidFill>
                          <a:effectLst/>
                          <a:latin typeface="+mj-lt"/>
                        </a:rPr>
                        <a:t>EditText</a:t>
                      </a:r>
                      <a:r>
                        <a:rPr lang="en-US" sz="1600" dirty="0">
                          <a:solidFill>
                            <a:srgbClr val="008080"/>
                          </a:solidFill>
                          <a:effectLst/>
                          <a:latin typeface="+mj-lt"/>
                        </a:rPr>
                        <a:t> </a:t>
                      </a:r>
                      <a:r>
                        <a:rPr lang="en-US" sz="1600" dirty="0" err="1">
                          <a:solidFill>
                            <a:srgbClr val="002D7A"/>
                          </a:solidFill>
                          <a:effectLst/>
                          <a:latin typeface="+mj-lt"/>
                        </a:rPr>
                        <a:t>editText</a:t>
                      </a:r>
                      <a:r>
                        <a:rPr lang="en-US" sz="1600" dirty="0">
                          <a:solidFill>
                            <a:srgbClr val="333333"/>
                          </a:solidFill>
                          <a:effectLst/>
                          <a:latin typeface="+mj-lt"/>
                        </a:rPr>
                        <a:t>;</a:t>
                      </a:r>
                      <a:endParaRPr lang="en-US" sz="1600" dirty="0">
                        <a:solidFill>
                          <a:srgbClr val="000000"/>
                        </a:solidFill>
                        <a:effectLst/>
                        <a:latin typeface="+mj-lt"/>
                      </a:endParaRPr>
                    </a:p>
                    <a:p>
                      <a:pPr algn="l" fontAlgn="t"/>
                      <a:r>
                        <a:rPr lang="en-US" sz="1600" dirty="0">
                          <a:solidFill>
                            <a:srgbClr val="000000"/>
                          </a:solidFill>
                          <a:effectLst/>
                          <a:latin typeface="+mj-lt"/>
                        </a:rPr>
                        <a:t> </a:t>
                      </a:r>
                    </a:p>
                    <a:p>
                      <a:pPr algn="l" fontAlgn="t"/>
                      <a:r>
                        <a:rPr lang="en-US" sz="1600" dirty="0">
                          <a:solidFill>
                            <a:srgbClr val="006FE0"/>
                          </a:solidFill>
                          <a:effectLst/>
                          <a:latin typeface="+mj-lt"/>
                        </a:rPr>
                        <a:t>    </a:t>
                      </a:r>
                      <a:r>
                        <a:rPr lang="en-US" sz="1600" i="1" dirty="0">
                          <a:solidFill>
                            <a:srgbClr val="666666"/>
                          </a:solidFill>
                          <a:effectLst/>
                          <a:latin typeface="+mj-lt"/>
                        </a:rPr>
                        <a:t>@Override</a:t>
                      </a:r>
                      <a:endParaRPr lang="en-US" sz="1600" dirty="0">
                        <a:solidFill>
                          <a:srgbClr val="000000"/>
                        </a:solidFill>
                        <a:effectLst/>
                        <a:latin typeface="+mj-lt"/>
                      </a:endParaRPr>
                    </a:p>
                    <a:p>
                      <a:pPr algn="l" fontAlgn="t"/>
                      <a:r>
                        <a:rPr lang="en-US" sz="1600" dirty="0">
                          <a:solidFill>
                            <a:srgbClr val="006FE0"/>
                          </a:solidFill>
                          <a:effectLst/>
                          <a:latin typeface="+mj-lt"/>
                        </a:rPr>
                        <a:t>    </a:t>
                      </a:r>
                      <a:r>
                        <a:rPr lang="en-US" sz="1600" dirty="0">
                          <a:solidFill>
                            <a:srgbClr val="800080"/>
                          </a:solidFill>
                          <a:effectLst/>
                          <a:latin typeface="+mj-lt"/>
                        </a:rPr>
                        <a:t>protected</a:t>
                      </a:r>
                      <a:r>
                        <a:rPr lang="en-US" sz="1600" dirty="0">
                          <a:solidFill>
                            <a:srgbClr val="006FE0"/>
                          </a:solidFill>
                          <a:effectLst/>
                          <a:latin typeface="+mj-lt"/>
                        </a:rPr>
                        <a:t> </a:t>
                      </a:r>
                      <a:r>
                        <a:rPr lang="en-US" sz="1600" b="1" dirty="0">
                          <a:solidFill>
                            <a:srgbClr val="800080"/>
                          </a:solidFill>
                          <a:effectLst/>
                          <a:latin typeface="+mj-lt"/>
                        </a:rPr>
                        <a:t>void</a:t>
                      </a:r>
                      <a:r>
                        <a:rPr lang="en-US" sz="1600" dirty="0">
                          <a:solidFill>
                            <a:srgbClr val="006FE0"/>
                          </a:solidFill>
                          <a:effectLst/>
                          <a:latin typeface="+mj-lt"/>
                        </a:rPr>
                        <a:t> </a:t>
                      </a:r>
                      <a:r>
                        <a:rPr lang="en-US" sz="1600" dirty="0" err="1">
                          <a:solidFill>
                            <a:srgbClr val="008080"/>
                          </a:solidFill>
                          <a:effectLst/>
                          <a:latin typeface="+mj-lt"/>
                        </a:rPr>
                        <a:t>onCreate</a:t>
                      </a:r>
                      <a:r>
                        <a:rPr lang="en-US" sz="1600" dirty="0">
                          <a:solidFill>
                            <a:srgbClr val="333333"/>
                          </a:solidFill>
                          <a:effectLst/>
                          <a:latin typeface="+mj-lt"/>
                        </a:rPr>
                        <a:t>(</a:t>
                      </a:r>
                      <a:r>
                        <a:rPr lang="en-US" sz="1600" dirty="0">
                          <a:solidFill>
                            <a:srgbClr val="008080"/>
                          </a:solidFill>
                          <a:effectLst/>
                          <a:latin typeface="+mj-lt"/>
                        </a:rPr>
                        <a:t>Bundle </a:t>
                      </a:r>
                      <a:r>
                        <a:rPr lang="en-US" sz="1600" dirty="0" err="1">
                          <a:solidFill>
                            <a:srgbClr val="002D7A"/>
                          </a:solidFill>
                          <a:effectLst/>
                          <a:latin typeface="+mj-lt"/>
                        </a:rPr>
                        <a:t>savedInstanceState</a:t>
                      </a:r>
                      <a:r>
                        <a:rPr lang="en-US" sz="1600" dirty="0">
                          <a:solidFill>
                            <a:srgbClr val="333333"/>
                          </a:solidFill>
                          <a:effectLst/>
                          <a:latin typeface="+mj-lt"/>
                        </a:rPr>
                        <a:t>)</a:t>
                      </a:r>
                      <a:r>
                        <a:rPr lang="en-US" sz="1600" dirty="0">
                          <a:solidFill>
                            <a:srgbClr val="006FE0"/>
                          </a:solidFill>
                          <a:effectLst/>
                          <a:latin typeface="+mj-lt"/>
                        </a:rPr>
                        <a:t> </a:t>
                      </a:r>
                      <a:r>
                        <a:rPr lang="en-US" sz="1600" dirty="0">
                          <a:solidFill>
                            <a:srgbClr val="333333"/>
                          </a:solidFill>
                          <a:effectLst/>
                          <a:latin typeface="+mj-lt"/>
                        </a:rPr>
                        <a:t>{</a:t>
                      </a:r>
                      <a:endParaRPr lang="en-US" sz="1600" dirty="0">
                        <a:solidFill>
                          <a:srgbClr val="000000"/>
                        </a:solidFill>
                        <a:effectLst/>
                        <a:latin typeface="+mj-lt"/>
                      </a:endParaRPr>
                    </a:p>
                    <a:p>
                      <a:pPr algn="l" fontAlgn="t"/>
                      <a:r>
                        <a:rPr lang="en-US" sz="1600" dirty="0">
                          <a:solidFill>
                            <a:srgbClr val="006FE0"/>
                          </a:solidFill>
                          <a:effectLst/>
                          <a:latin typeface="+mj-lt"/>
                        </a:rPr>
                        <a:t>        </a:t>
                      </a:r>
                      <a:r>
                        <a:rPr lang="en-US" sz="1600" b="1" dirty="0" err="1">
                          <a:solidFill>
                            <a:srgbClr val="000000"/>
                          </a:solidFill>
                          <a:effectLst/>
                          <a:latin typeface="+mj-lt"/>
                        </a:rPr>
                        <a:t>super</a:t>
                      </a:r>
                      <a:r>
                        <a:rPr lang="en-US" sz="1600" dirty="0" err="1">
                          <a:solidFill>
                            <a:srgbClr val="333333"/>
                          </a:solidFill>
                          <a:effectLst/>
                          <a:latin typeface="+mj-lt"/>
                        </a:rPr>
                        <a:t>.</a:t>
                      </a:r>
                      <a:r>
                        <a:rPr lang="en-US" sz="1600" dirty="0" err="1">
                          <a:solidFill>
                            <a:srgbClr val="008080"/>
                          </a:solidFill>
                          <a:effectLst/>
                          <a:latin typeface="+mj-lt"/>
                        </a:rPr>
                        <a:t>onCreate</a:t>
                      </a:r>
                      <a:r>
                        <a:rPr lang="en-US" sz="1600" dirty="0">
                          <a:solidFill>
                            <a:srgbClr val="333333"/>
                          </a:solidFill>
                          <a:effectLst/>
                          <a:latin typeface="+mj-lt"/>
                        </a:rPr>
                        <a:t>(</a:t>
                      </a:r>
                      <a:r>
                        <a:rPr lang="en-US" sz="1600" dirty="0" err="1">
                          <a:solidFill>
                            <a:srgbClr val="002D7A"/>
                          </a:solidFill>
                          <a:effectLst/>
                          <a:latin typeface="+mj-lt"/>
                        </a:rPr>
                        <a:t>savedInstanceState</a:t>
                      </a:r>
                      <a:r>
                        <a:rPr lang="en-US" sz="1600" dirty="0">
                          <a:solidFill>
                            <a:srgbClr val="333333"/>
                          </a:solidFill>
                          <a:effectLst/>
                          <a:latin typeface="+mj-lt"/>
                        </a:rPr>
                        <a:t>);</a:t>
                      </a:r>
                      <a:endParaRPr lang="en-US" sz="1600" dirty="0">
                        <a:solidFill>
                          <a:srgbClr val="000000"/>
                        </a:solidFill>
                        <a:effectLst/>
                        <a:latin typeface="+mj-lt"/>
                      </a:endParaRPr>
                    </a:p>
                    <a:p>
                      <a:pPr algn="l" fontAlgn="t"/>
                      <a:r>
                        <a:rPr lang="en-US" sz="1600" dirty="0">
                          <a:solidFill>
                            <a:srgbClr val="006FE0"/>
                          </a:solidFill>
                          <a:effectLst/>
                          <a:latin typeface="+mj-lt"/>
                        </a:rPr>
                        <a:t>        </a:t>
                      </a:r>
                      <a:r>
                        <a:rPr lang="en-US" sz="1600" dirty="0" err="1">
                          <a:solidFill>
                            <a:srgbClr val="008080"/>
                          </a:solidFill>
                          <a:effectLst/>
                          <a:latin typeface="+mj-lt"/>
                        </a:rPr>
                        <a:t>setContentView</a:t>
                      </a:r>
                      <a:r>
                        <a:rPr lang="en-US" sz="1600" dirty="0">
                          <a:solidFill>
                            <a:srgbClr val="333333"/>
                          </a:solidFill>
                          <a:effectLst/>
                          <a:latin typeface="+mj-lt"/>
                        </a:rPr>
                        <a:t>(</a:t>
                      </a:r>
                      <a:r>
                        <a:rPr lang="en-US" sz="1600" dirty="0" err="1">
                          <a:solidFill>
                            <a:srgbClr val="002D7A"/>
                          </a:solidFill>
                          <a:effectLst/>
                          <a:latin typeface="+mj-lt"/>
                        </a:rPr>
                        <a:t>R</a:t>
                      </a:r>
                      <a:r>
                        <a:rPr lang="en-US" sz="1600" dirty="0" err="1">
                          <a:solidFill>
                            <a:srgbClr val="333333"/>
                          </a:solidFill>
                          <a:effectLst/>
                          <a:latin typeface="+mj-lt"/>
                        </a:rPr>
                        <a:t>.</a:t>
                      </a:r>
                      <a:r>
                        <a:rPr lang="en-US" sz="1600" dirty="0" err="1">
                          <a:solidFill>
                            <a:srgbClr val="002D7A"/>
                          </a:solidFill>
                          <a:effectLst/>
                          <a:latin typeface="+mj-lt"/>
                        </a:rPr>
                        <a:t>layout</a:t>
                      </a:r>
                      <a:r>
                        <a:rPr lang="en-US" sz="1600" dirty="0" err="1">
                          <a:solidFill>
                            <a:srgbClr val="333333"/>
                          </a:solidFill>
                          <a:effectLst/>
                          <a:latin typeface="+mj-lt"/>
                        </a:rPr>
                        <a:t>.</a:t>
                      </a:r>
                      <a:r>
                        <a:rPr lang="en-US" sz="1600" dirty="0" err="1">
                          <a:solidFill>
                            <a:srgbClr val="002D7A"/>
                          </a:solidFill>
                          <a:effectLst/>
                          <a:latin typeface="+mj-lt"/>
                        </a:rPr>
                        <a:t>activity_main</a:t>
                      </a:r>
                      <a:r>
                        <a:rPr lang="en-US" sz="1600" dirty="0">
                          <a:solidFill>
                            <a:srgbClr val="333333"/>
                          </a:solidFill>
                          <a:effectLst/>
                          <a:latin typeface="+mj-lt"/>
                        </a:rPr>
                        <a:t>);</a:t>
                      </a:r>
                      <a:endParaRPr lang="en-US" sz="1600" dirty="0">
                        <a:solidFill>
                          <a:srgbClr val="000000"/>
                        </a:solidFill>
                        <a:effectLst/>
                        <a:latin typeface="+mj-lt"/>
                      </a:endParaRPr>
                    </a:p>
                    <a:p>
                      <a:pPr algn="l" fontAlgn="t"/>
                      <a:r>
                        <a:rPr lang="en-US" sz="1600" dirty="0">
                          <a:solidFill>
                            <a:srgbClr val="000000"/>
                          </a:solidFill>
                          <a:effectLst/>
                          <a:latin typeface="+mj-lt"/>
                        </a:rPr>
                        <a:t> </a:t>
                      </a:r>
                    </a:p>
                    <a:p>
                      <a:pPr algn="l" fontAlgn="t"/>
                      <a:r>
                        <a:rPr lang="en-US" sz="1600" dirty="0">
                          <a:solidFill>
                            <a:srgbClr val="006FE0"/>
                          </a:solidFill>
                          <a:effectLst/>
                          <a:latin typeface="+mj-lt"/>
                        </a:rPr>
                        <a:t>        </a:t>
                      </a:r>
                      <a:r>
                        <a:rPr lang="en-US" sz="1600" dirty="0">
                          <a:solidFill>
                            <a:srgbClr val="002D7A"/>
                          </a:solidFill>
                          <a:effectLst/>
                          <a:latin typeface="+mj-lt"/>
                        </a:rPr>
                        <a:t>button</a:t>
                      </a:r>
                      <a:r>
                        <a:rPr lang="en-US" sz="1600" dirty="0">
                          <a:solidFill>
                            <a:srgbClr val="006FE0"/>
                          </a:solidFill>
                          <a:effectLst/>
                          <a:latin typeface="+mj-lt"/>
                        </a:rPr>
                        <a:t> = </a:t>
                      </a:r>
                      <a:r>
                        <a:rPr lang="en-US" sz="1600" dirty="0">
                          <a:solidFill>
                            <a:srgbClr val="333333"/>
                          </a:solidFill>
                          <a:effectLst/>
                          <a:latin typeface="+mj-lt"/>
                        </a:rPr>
                        <a:t>(</a:t>
                      </a:r>
                      <a:r>
                        <a:rPr lang="en-US" sz="1600" dirty="0">
                          <a:solidFill>
                            <a:srgbClr val="002D7A"/>
                          </a:solidFill>
                          <a:effectLst/>
                          <a:latin typeface="+mj-lt"/>
                        </a:rPr>
                        <a:t>Button</a:t>
                      </a:r>
                      <a:r>
                        <a:rPr lang="en-US" sz="1600" dirty="0">
                          <a:solidFill>
                            <a:srgbClr val="333333"/>
                          </a:solidFill>
                          <a:effectLst/>
                          <a:latin typeface="+mj-lt"/>
                        </a:rPr>
                        <a:t>)</a:t>
                      </a:r>
                      <a:r>
                        <a:rPr lang="en-US" sz="1600" dirty="0">
                          <a:solidFill>
                            <a:srgbClr val="006FE0"/>
                          </a:solidFill>
                          <a:effectLst/>
                          <a:latin typeface="+mj-lt"/>
                        </a:rPr>
                        <a:t> </a:t>
                      </a:r>
                      <a:r>
                        <a:rPr lang="en-US" sz="1600" dirty="0" err="1">
                          <a:solidFill>
                            <a:srgbClr val="008080"/>
                          </a:solidFill>
                          <a:effectLst/>
                          <a:latin typeface="+mj-lt"/>
                        </a:rPr>
                        <a:t>findViewById</a:t>
                      </a:r>
                      <a:r>
                        <a:rPr lang="en-US" sz="1600" dirty="0">
                          <a:solidFill>
                            <a:srgbClr val="333333"/>
                          </a:solidFill>
                          <a:effectLst/>
                          <a:latin typeface="+mj-lt"/>
                        </a:rPr>
                        <a:t>(</a:t>
                      </a:r>
                      <a:r>
                        <a:rPr lang="en-US" sz="1600" dirty="0" err="1">
                          <a:solidFill>
                            <a:srgbClr val="002D7A"/>
                          </a:solidFill>
                          <a:effectLst/>
                          <a:latin typeface="+mj-lt"/>
                        </a:rPr>
                        <a:t>R</a:t>
                      </a:r>
                      <a:r>
                        <a:rPr lang="en-US" sz="1600" dirty="0" err="1">
                          <a:solidFill>
                            <a:srgbClr val="333333"/>
                          </a:solidFill>
                          <a:effectLst/>
                          <a:latin typeface="+mj-lt"/>
                        </a:rPr>
                        <a:t>.</a:t>
                      </a:r>
                      <a:r>
                        <a:rPr lang="en-US" sz="1600" dirty="0" err="1">
                          <a:solidFill>
                            <a:srgbClr val="002D7A"/>
                          </a:solidFill>
                          <a:effectLst/>
                          <a:latin typeface="+mj-lt"/>
                        </a:rPr>
                        <a:t>id</a:t>
                      </a:r>
                      <a:r>
                        <a:rPr lang="en-US" sz="1600" dirty="0" err="1">
                          <a:solidFill>
                            <a:srgbClr val="333333"/>
                          </a:solidFill>
                          <a:effectLst/>
                          <a:latin typeface="+mj-lt"/>
                        </a:rPr>
                        <a:t>.</a:t>
                      </a:r>
                      <a:r>
                        <a:rPr lang="en-US" sz="1600" dirty="0" err="1">
                          <a:solidFill>
                            <a:srgbClr val="002D7A"/>
                          </a:solidFill>
                          <a:effectLst/>
                          <a:latin typeface="+mj-lt"/>
                        </a:rPr>
                        <a:t>button</a:t>
                      </a:r>
                      <a:r>
                        <a:rPr lang="en-US" sz="1600" dirty="0">
                          <a:solidFill>
                            <a:srgbClr val="333333"/>
                          </a:solidFill>
                          <a:effectLst/>
                          <a:latin typeface="+mj-lt"/>
                        </a:rPr>
                        <a:t>);</a:t>
                      </a:r>
                      <a:endParaRPr lang="en-US" sz="1600" dirty="0">
                        <a:solidFill>
                          <a:srgbClr val="000000"/>
                        </a:solidFill>
                        <a:effectLst/>
                        <a:latin typeface="+mj-lt"/>
                      </a:endParaRPr>
                    </a:p>
                    <a:p>
                      <a:pPr algn="l" fontAlgn="t"/>
                      <a:r>
                        <a:rPr lang="en-US" sz="1600" dirty="0">
                          <a:solidFill>
                            <a:srgbClr val="006FE0"/>
                          </a:solidFill>
                          <a:effectLst/>
                          <a:latin typeface="+mj-lt"/>
                        </a:rPr>
                        <a:t>        </a:t>
                      </a:r>
                      <a:r>
                        <a:rPr lang="en-US" sz="1600" dirty="0" err="1">
                          <a:solidFill>
                            <a:srgbClr val="002D7A"/>
                          </a:solidFill>
                          <a:effectLst/>
                          <a:latin typeface="+mj-lt"/>
                        </a:rPr>
                        <a:t>editText</a:t>
                      </a:r>
                      <a:r>
                        <a:rPr lang="en-US" sz="1600" dirty="0">
                          <a:solidFill>
                            <a:srgbClr val="006FE0"/>
                          </a:solidFill>
                          <a:effectLst/>
                          <a:latin typeface="+mj-lt"/>
                        </a:rPr>
                        <a:t> = </a:t>
                      </a:r>
                      <a:r>
                        <a:rPr lang="en-US" sz="1600" dirty="0">
                          <a:solidFill>
                            <a:srgbClr val="333333"/>
                          </a:solidFill>
                          <a:effectLst/>
                          <a:latin typeface="+mj-lt"/>
                        </a:rPr>
                        <a:t>(</a:t>
                      </a:r>
                      <a:r>
                        <a:rPr lang="en-US" sz="1600" dirty="0" err="1">
                          <a:solidFill>
                            <a:srgbClr val="002D7A"/>
                          </a:solidFill>
                          <a:effectLst/>
                          <a:latin typeface="+mj-lt"/>
                        </a:rPr>
                        <a:t>EditText</a:t>
                      </a:r>
                      <a:r>
                        <a:rPr lang="en-US" sz="1600" dirty="0">
                          <a:solidFill>
                            <a:srgbClr val="333333"/>
                          </a:solidFill>
                          <a:effectLst/>
                          <a:latin typeface="+mj-lt"/>
                        </a:rPr>
                        <a:t>)</a:t>
                      </a:r>
                      <a:r>
                        <a:rPr lang="en-US" sz="1600" dirty="0">
                          <a:solidFill>
                            <a:srgbClr val="006FE0"/>
                          </a:solidFill>
                          <a:effectLst/>
                          <a:latin typeface="+mj-lt"/>
                        </a:rPr>
                        <a:t> </a:t>
                      </a:r>
                      <a:r>
                        <a:rPr lang="en-US" sz="1600" dirty="0" err="1">
                          <a:solidFill>
                            <a:srgbClr val="008080"/>
                          </a:solidFill>
                          <a:effectLst/>
                          <a:latin typeface="+mj-lt"/>
                        </a:rPr>
                        <a:t>findViewById</a:t>
                      </a:r>
                      <a:r>
                        <a:rPr lang="en-US" sz="1600" dirty="0">
                          <a:solidFill>
                            <a:srgbClr val="333333"/>
                          </a:solidFill>
                          <a:effectLst/>
                          <a:latin typeface="+mj-lt"/>
                        </a:rPr>
                        <a:t>(</a:t>
                      </a:r>
                      <a:r>
                        <a:rPr lang="en-US" sz="1600" dirty="0" err="1">
                          <a:solidFill>
                            <a:srgbClr val="002D7A"/>
                          </a:solidFill>
                          <a:effectLst/>
                          <a:latin typeface="+mj-lt"/>
                        </a:rPr>
                        <a:t>R</a:t>
                      </a:r>
                      <a:r>
                        <a:rPr lang="en-US" sz="1600" dirty="0" err="1">
                          <a:solidFill>
                            <a:srgbClr val="333333"/>
                          </a:solidFill>
                          <a:effectLst/>
                          <a:latin typeface="+mj-lt"/>
                        </a:rPr>
                        <a:t>.</a:t>
                      </a:r>
                      <a:r>
                        <a:rPr lang="en-US" sz="1600" dirty="0" err="1">
                          <a:solidFill>
                            <a:srgbClr val="002D7A"/>
                          </a:solidFill>
                          <a:effectLst/>
                          <a:latin typeface="+mj-lt"/>
                        </a:rPr>
                        <a:t>id</a:t>
                      </a:r>
                      <a:r>
                        <a:rPr lang="en-US" sz="1600" dirty="0" err="1">
                          <a:solidFill>
                            <a:srgbClr val="333333"/>
                          </a:solidFill>
                          <a:effectLst/>
                          <a:latin typeface="+mj-lt"/>
                        </a:rPr>
                        <a:t>.</a:t>
                      </a:r>
                      <a:r>
                        <a:rPr lang="en-US" sz="1600" dirty="0" err="1">
                          <a:solidFill>
                            <a:srgbClr val="002D7A"/>
                          </a:solidFill>
                          <a:effectLst/>
                          <a:latin typeface="+mj-lt"/>
                        </a:rPr>
                        <a:t>editText</a:t>
                      </a:r>
                      <a:r>
                        <a:rPr lang="en-US" sz="1600" dirty="0">
                          <a:solidFill>
                            <a:srgbClr val="333333"/>
                          </a:solidFill>
                          <a:effectLst/>
                          <a:latin typeface="+mj-lt"/>
                        </a:rPr>
                        <a:t>);</a:t>
                      </a:r>
                      <a:endParaRPr lang="en-US" sz="1600" dirty="0">
                        <a:solidFill>
                          <a:srgbClr val="000000"/>
                        </a:solidFill>
                        <a:effectLst/>
                        <a:latin typeface="+mj-lt"/>
                      </a:endParaRPr>
                    </a:p>
                    <a:p>
                      <a:pPr algn="l" fontAlgn="t"/>
                      <a:r>
                        <a:rPr lang="en-US" sz="1600" dirty="0">
                          <a:solidFill>
                            <a:srgbClr val="000000"/>
                          </a:solidFill>
                          <a:effectLst/>
                          <a:latin typeface="+mj-lt"/>
                        </a:rPr>
                        <a:t> </a:t>
                      </a:r>
                    </a:p>
                    <a:p>
                      <a:pPr algn="l" fontAlgn="t"/>
                      <a:r>
                        <a:rPr lang="en-US" sz="1600" dirty="0">
                          <a:solidFill>
                            <a:srgbClr val="006FE0"/>
                          </a:solidFill>
                          <a:effectLst/>
                          <a:latin typeface="+mj-lt"/>
                        </a:rPr>
                        <a:t>        </a:t>
                      </a:r>
                      <a:r>
                        <a:rPr lang="en-US" sz="1600" dirty="0" err="1">
                          <a:solidFill>
                            <a:srgbClr val="002D7A"/>
                          </a:solidFill>
                          <a:effectLst/>
                          <a:latin typeface="+mj-lt"/>
                        </a:rPr>
                        <a:t>button</a:t>
                      </a:r>
                      <a:r>
                        <a:rPr lang="en-US" sz="1600" dirty="0" err="1">
                          <a:solidFill>
                            <a:srgbClr val="333333"/>
                          </a:solidFill>
                          <a:effectLst/>
                          <a:latin typeface="+mj-lt"/>
                        </a:rPr>
                        <a:t>.</a:t>
                      </a:r>
                      <a:r>
                        <a:rPr lang="en-US" sz="1600" dirty="0" err="1">
                          <a:solidFill>
                            <a:srgbClr val="008080"/>
                          </a:solidFill>
                          <a:effectLst/>
                          <a:latin typeface="+mj-lt"/>
                        </a:rPr>
                        <a:t>setOnClickListener</a:t>
                      </a:r>
                      <a:r>
                        <a:rPr lang="en-US" sz="1600" dirty="0">
                          <a:solidFill>
                            <a:srgbClr val="333333"/>
                          </a:solidFill>
                          <a:effectLst/>
                          <a:latin typeface="+mj-lt"/>
                        </a:rPr>
                        <a:t>(</a:t>
                      </a:r>
                      <a:r>
                        <a:rPr lang="en-US" sz="1600" b="1" dirty="0">
                          <a:solidFill>
                            <a:srgbClr val="000000"/>
                          </a:solidFill>
                          <a:effectLst/>
                          <a:latin typeface="+mj-lt"/>
                        </a:rPr>
                        <a:t>this</a:t>
                      </a:r>
                      <a:r>
                        <a:rPr lang="en-US" sz="1600" dirty="0">
                          <a:solidFill>
                            <a:srgbClr val="333333"/>
                          </a:solidFill>
                          <a:effectLst/>
                          <a:latin typeface="+mj-lt"/>
                        </a:rPr>
                        <a:t>);</a:t>
                      </a:r>
                      <a:endParaRPr lang="en-US" sz="1600" dirty="0">
                        <a:solidFill>
                          <a:srgbClr val="000000"/>
                        </a:solidFill>
                        <a:effectLst/>
                        <a:latin typeface="+mj-lt"/>
                      </a:endParaRPr>
                    </a:p>
                    <a:p>
                      <a:pPr algn="l" fontAlgn="t"/>
                      <a:r>
                        <a:rPr lang="en-US" sz="1600" dirty="0">
                          <a:solidFill>
                            <a:srgbClr val="006FE0"/>
                          </a:solidFill>
                          <a:effectLst/>
                          <a:latin typeface="+mj-lt"/>
                        </a:rPr>
                        <a:t>    </a:t>
                      </a:r>
                      <a:r>
                        <a:rPr lang="en-US" sz="1600" dirty="0">
                          <a:solidFill>
                            <a:srgbClr val="333333"/>
                          </a:solidFill>
                          <a:effectLst/>
                          <a:latin typeface="+mj-lt"/>
                        </a:rPr>
                        <a:t>}</a:t>
                      </a:r>
                      <a:endParaRPr lang="en-US" sz="1600" dirty="0">
                        <a:solidFill>
                          <a:srgbClr val="000000"/>
                        </a:solidFill>
                        <a:effectLst/>
                        <a:latin typeface="+mj-lt"/>
                      </a:endParaRPr>
                    </a:p>
                    <a:p>
                      <a:pPr algn="l" fontAlgn="t"/>
                      <a:r>
                        <a:rPr lang="en-US" sz="1600" dirty="0">
                          <a:solidFill>
                            <a:srgbClr val="000000"/>
                          </a:solidFill>
                          <a:effectLst/>
                          <a:latin typeface="+mj-lt"/>
                        </a:rPr>
                        <a:t> </a:t>
                      </a:r>
                    </a:p>
                    <a:p>
                      <a:pPr algn="l" fontAlgn="t"/>
                      <a:r>
                        <a:rPr lang="en-US" sz="1600" dirty="0">
                          <a:solidFill>
                            <a:srgbClr val="006FE0"/>
                          </a:solidFill>
                          <a:effectLst/>
                          <a:latin typeface="+mj-lt"/>
                        </a:rPr>
                        <a:t>    </a:t>
                      </a:r>
                      <a:r>
                        <a:rPr lang="en-US" sz="1600" dirty="0">
                          <a:solidFill>
                            <a:srgbClr val="800080"/>
                          </a:solidFill>
                          <a:effectLst/>
                          <a:latin typeface="+mj-lt"/>
                        </a:rPr>
                        <a:t>private</a:t>
                      </a:r>
                      <a:r>
                        <a:rPr lang="en-US" sz="1600" dirty="0">
                          <a:solidFill>
                            <a:srgbClr val="006FE0"/>
                          </a:solidFill>
                          <a:effectLst/>
                          <a:latin typeface="+mj-lt"/>
                        </a:rPr>
                        <a:t> </a:t>
                      </a:r>
                      <a:r>
                        <a:rPr lang="en-US" sz="1600" b="1" dirty="0">
                          <a:solidFill>
                            <a:srgbClr val="800080"/>
                          </a:solidFill>
                          <a:effectLst/>
                          <a:latin typeface="+mj-lt"/>
                        </a:rPr>
                        <a:t>void</a:t>
                      </a:r>
                      <a:r>
                        <a:rPr lang="en-US" sz="1600" dirty="0">
                          <a:solidFill>
                            <a:srgbClr val="006FE0"/>
                          </a:solidFill>
                          <a:effectLst/>
                          <a:latin typeface="+mj-lt"/>
                        </a:rPr>
                        <a:t> </a:t>
                      </a:r>
                      <a:r>
                        <a:rPr lang="en-US" sz="1600" dirty="0" err="1">
                          <a:solidFill>
                            <a:srgbClr val="008080"/>
                          </a:solidFill>
                          <a:effectLst/>
                          <a:latin typeface="+mj-lt"/>
                        </a:rPr>
                        <a:t>showMessage</a:t>
                      </a:r>
                      <a:r>
                        <a:rPr lang="en-US" sz="1600" dirty="0">
                          <a:solidFill>
                            <a:srgbClr val="333333"/>
                          </a:solidFill>
                          <a:effectLst/>
                          <a:latin typeface="+mj-lt"/>
                        </a:rPr>
                        <a:t>(){</a:t>
                      </a:r>
                      <a:endParaRPr lang="en-US" sz="1600" dirty="0">
                        <a:solidFill>
                          <a:srgbClr val="000000"/>
                        </a:solidFill>
                        <a:effectLst/>
                        <a:latin typeface="+mj-lt"/>
                      </a:endParaRPr>
                    </a:p>
                    <a:p>
                      <a:pPr algn="l" fontAlgn="t"/>
                      <a:r>
                        <a:rPr lang="en-US" sz="1600" dirty="0">
                          <a:solidFill>
                            <a:srgbClr val="006FE0"/>
                          </a:solidFill>
                          <a:effectLst/>
                          <a:latin typeface="+mj-lt"/>
                        </a:rPr>
                        <a:t>        </a:t>
                      </a:r>
                      <a:r>
                        <a:rPr lang="en-US" sz="1600" b="1" dirty="0">
                          <a:solidFill>
                            <a:srgbClr val="800080"/>
                          </a:solidFill>
                          <a:effectLst/>
                          <a:latin typeface="+mj-lt"/>
                        </a:rPr>
                        <a:t>String</a:t>
                      </a:r>
                      <a:r>
                        <a:rPr lang="en-US" sz="1600" dirty="0">
                          <a:solidFill>
                            <a:srgbClr val="006FE0"/>
                          </a:solidFill>
                          <a:effectLst/>
                          <a:latin typeface="+mj-lt"/>
                        </a:rPr>
                        <a:t> </a:t>
                      </a:r>
                      <a:r>
                        <a:rPr lang="en-US" sz="1600" dirty="0">
                          <a:solidFill>
                            <a:srgbClr val="002D7A"/>
                          </a:solidFill>
                          <a:effectLst/>
                          <a:latin typeface="+mj-lt"/>
                        </a:rPr>
                        <a:t>s</a:t>
                      </a:r>
                      <a:r>
                        <a:rPr lang="en-US" sz="1600" dirty="0">
                          <a:solidFill>
                            <a:srgbClr val="006FE0"/>
                          </a:solidFill>
                          <a:effectLst/>
                          <a:latin typeface="+mj-lt"/>
                        </a:rPr>
                        <a:t> = </a:t>
                      </a:r>
                      <a:r>
                        <a:rPr lang="en-US" sz="1600" dirty="0" err="1">
                          <a:solidFill>
                            <a:srgbClr val="002D7A"/>
                          </a:solidFill>
                          <a:effectLst/>
                          <a:latin typeface="+mj-lt"/>
                        </a:rPr>
                        <a:t>editText</a:t>
                      </a:r>
                      <a:r>
                        <a:rPr lang="en-US" sz="1600" dirty="0" err="1">
                          <a:solidFill>
                            <a:srgbClr val="333333"/>
                          </a:solidFill>
                          <a:effectLst/>
                          <a:latin typeface="+mj-lt"/>
                        </a:rPr>
                        <a:t>.</a:t>
                      </a:r>
                      <a:r>
                        <a:rPr lang="en-US" sz="1600" dirty="0" err="1">
                          <a:solidFill>
                            <a:srgbClr val="008080"/>
                          </a:solidFill>
                          <a:effectLst/>
                          <a:latin typeface="+mj-lt"/>
                        </a:rPr>
                        <a:t>getText</a:t>
                      </a:r>
                      <a:r>
                        <a:rPr lang="en-US" sz="1600" dirty="0">
                          <a:solidFill>
                            <a:srgbClr val="333333"/>
                          </a:solidFill>
                          <a:effectLst/>
                          <a:latin typeface="+mj-lt"/>
                        </a:rPr>
                        <a:t>().</a:t>
                      </a:r>
                      <a:r>
                        <a:rPr lang="en-US" sz="1600" dirty="0" err="1">
                          <a:solidFill>
                            <a:srgbClr val="008080"/>
                          </a:solidFill>
                          <a:effectLst/>
                          <a:latin typeface="+mj-lt"/>
                        </a:rPr>
                        <a:t>toString</a:t>
                      </a:r>
                      <a:r>
                        <a:rPr lang="en-US" sz="1600" dirty="0">
                          <a:solidFill>
                            <a:srgbClr val="333333"/>
                          </a:solidFill>
                          <a:effectLst/>
                          <a:latin typeface="+mj-lt"/>
                        </a:rPr>
                        <a:t>();</a:t>
                      </a:r>
                      <a:endParaRPr lang="en-US" sz="1600" dirty="0">
                        <a:solidFill>
                          <a:srgbClr val="000000"/>
                        </a:solidFill>
                        <a:effectLst/>
                        <a:latin typeface="+mj-lt"/>
                      </a:endParaRPr>
                    </a:p>
                    <a:p>
                      <a:pPr algn="l" fontAlgn="t"/>
                      <a:r>
                        <a:rPr lang="en-US" sz="1600" dirty="0">
                          <a:solidFill>
                            <a:srgbClr val="006FE0"/>
                          </a:solidFill>
                          <a:effectLst/>
                          <a:latin typeface="+mj-lt"/>
                        </a:rPr>
                        <a:t>        </a:t>
                      </a:r>
                      <a:r>
                        <a:rPr lang="en-US" sz="1600" b="1" dirty="0">
                          <a:solidFill>
                            <a:srgbClr val="800080"/>
                          </a:solidFill>
                          <a:effectLst/>
                          <a:latin typeface="+mj-lt"/>
                        </a:rPr>
                        <a:t>String</a:t>
                      </a:r>
                      <a:r>
                        <a:rPr lang="en-US" sz="1600" dirty="0">
                          <a:solidFill>
                            <a:srgbClr val="006FE0"/>
                          </a:solidFill>
                          <a:effectLst/>
                          <a:latin typeface="+mj-lt"/>
                        </a:rPr>
                        <a:t> </a:t>
                      </a:r>
                      <a:r>
                        <a:rPr lang="en-US" sz="1600" dirty="0">
                          <a:solidFill>
                            <a:srgbClr val="002D7A"/>
                          </a:solidFill>
                          <a:effectLst/>
                          <a:latin typeface="+mj-lt"/>
                        </a:rPr>
                        <a:t>greeting</a:t>
                      </a:r>
                      <a:r>
                        <a:rPr lang="en-US" sz="1600" dirty="0">
                          <a:solidFill>
                            <a:srgbClr val="006FE0"/>
                          </a:solidFill>
                          <a:effectLst/>
                          <a:latin typeface="+mj-lt"/>
                        </a:rPr>
                        <a:t> = </a:t>
                      </a:r>
                      <a:r>
                        <a:rPr lang="en-US" sz="1600" dirty="0">
                          <a:solidFill>
                            <a:srgbClr val="DD1144"/>
                          </a:solidFill>
                          <a:effectLst/>
                          <a:latin typeface="+mj-lt"/>
                        </a:rPr>
                        <a:t>"Hello "</a:t>
                      </a:r>
                      <a:r>
                        <a:rPr lang="en-US" sz="1600" dirty="0">
                          <a:solidFill>
                            <a:srgbClr val="006FE0"/>
                          </a:solidFill>
                          <a:effectLst/>
                          <a:latin typeface="+mj-lt"/>
                        </a:rPr>
                        <a:t>+</a:t>
                      </a:r>
                      <a:r>
                        <a:rPr lang="en-US" sz="1600" dirty="0">
                          <a:solidFill>
                            <a:srgbClr val="002D7A"/>
                          </a:solidFill>
                          <a:effectLst/>
                          <a:latin typeface="+mj-lt"/>
                        </a:rPr>
                        <a:t>s</a:t>
                      </a:r>
                      <a:r>
                        <a:rPr lang="en-US" sz="1600" dirty="0">
                          <a:solidFill>
                            <a:srgbClr val="333333"/>
                          </a:solidFill>
                          <a:effectLst/>
                          <a:latin typeface="+mj-lt"/>
                        </a:rPr>
                        <a:t>;</a:t>
                      </a:r>
                      <a:endParaRPr lang="en-US" sz="1600" dirty="0">
                        <a:solidFill>
                          <a:srgbClr val="000000"/>
                        </a:solidFill>
                        <a:effectLst/>
                        <a:latin typeface="+mj-lt"/>
                      </a:endParaRPr>
                    </a:p>
                    <a:p>
                      <a:pPr algn="l" fontAlgn="t"/>
                      <a:r>
                        <a:rPr lang="en-US" sz="1600" dirty="0">
                          <a:solidFill>
                            <a:srgbClr val="006FE0"/>
                          </a:solidFill>
                          <a:effectLst/>
                          <a:latin typeface="+mj-lt"/>
                        </a:rPr>
                        <a:t>        </a:t>
                      </a:r>
                      <a:r>
                        <a:rPr lang="en-US" sz="1600" dirty="0" err="1">
                          <a:solidFill>
                            <a:srgbClr val="002D7A"/>
                          </a:solidFill>
                          <a:effectLst/>
                          <a:latin typeface="+mj-lt"/>
                        </a:rPr>
                        <a:t>editText</a:t>
                      </a:r>
                      <a:r>
                        <a:rPr lang="en-US" sz="1600" dirty="0" err="1">
                          <a:solidFill>
                            <a:srgbClr val="333333"/>
                          </a:solidFill>
                          <a:effectLst/>
                          <a:latin typeface="+mj-lt"/>
                        </a:rPr>
                        <a:t>.</a:t>
                      </a:r>
                      <a:r>
                        <a:rPr lang="en-US" sz="1600" dirty="0" err="1">
                          <a:solidFill>
                            <a:srgbClr val="008080"/>
                          </a:solidFill>
                          <a:effectLst/>
                          <a:latin typeface="+mj-lt"/>
                        </a:rPr>
                        <a:t>setText</a:t>
                      </a:r>
                      <a:r>
                        <a:rPr lang="en-US" sz="1600" dirty="0">
                          <a:solidFill>
                            <a:srgbClr val="333333"/>
                          </a:solidFill>
                          <a:effectLst/>
                          <a:latin typeface="+mj-lt"/>
                        </a:rPr>
                        <a:t>(</a:t>
                      </a:r>
                      <a:r>
                        <a:rPr lang="en-US" sz="1600" dirty="0">
                          <a:solidFill>
                            <a:srgbClr val="002D7A"/>
                          </a:solidFill>
                          <a:effectLst/>
                          <a:latin typeface="+mj-lt"/>
                        </a:rPr>
                        <a:t>greeting</a:t>
                      </a:r>
                      <a:r>
                        <a:rPr lang="en-US" sz="1600" dirty="0">
                          <a:solidFill>
                            <a:srgbClr val="333333"/>
                          </a:solidFill>
                          <a:effectLst/>
                          <a:latin typeface="+mj-lt"/>
                        </a:rPr>
                        <a:t>);</a:t>
                      </a:r>
                      <a:endParaRPr lang="en-US" sz="1600" dirty="0">
                        <a:solidFill>
                          <a:srgbClr val="000000"/>
                        </a:solidFill>
                        <a:effectLst/>
                        <a:latin typeface="+mj-lt"/>
                      </a:endParaRPr>
                    </a:p>
                    <a:p>
                      <a:pPr algn="l" fontAlgn="t"/>
                      <a:r>
                        <a:rPr lang="en-US" sz="1600" dirty="0">
                          <a:solidFill>
                            <a:srgbClr val="006FE0"/>
                          </a:solidFill>
                          <a:effectLst/>
                          <a:latin typeface="+mj-lt"/>
                        </a:rPr>
                        <a:t>    </a:t>
                      </a:r>
                      <a:r>
                        <a:rPr lang="en-US" sz="1600" dirty="0">
                          <a:solidFill>
                            <a:srgbClr val="333333"/>
                          </a:solidFill>
                          <a:effectLst/>
                          <a:latin typeface="+mj-lt"/>
                        </a:rPr>
                        <a:t>}</a:t>
                      </a:r>
                      <a:endParaRPr lang="en-US" sz="1600" dirty="0">
                        <a:solidFill>
                          <a:srgbClr val="000000"/>
                        </a:solidFill>
                        <a:effectLst/>
                        <a:latin typeface="+mj-lt"/>
                      </a:endParaRPr>
                    </a:p>
                    <a:p>
                      <a:pPr algn="l" fontAlgn="t"/>
                      <a:r>
                        <a:rPr lang="en-US" sz="1600" dirty="0">
                          <a:solidFill>
                            <a:srgbClr val="000000"/>
                          </a:solidFill>
                          <a:effectLst/>
                          <a:latin typeface="+mj-lt"/>
                        </a:rPr>
                        <a:t> </a:t>
                      </a:r>
                    </a:p>
                    <a:p>
                      <a:pPr algn="l" fontAlgn="t"/>
                      <a:r>
                        <a:rPr lang="en-US" sz="1600" dirty="0">
                          <a:solidFill>
                            <a:srgbClr val="006FE0"/>
                          </a:solidFill>
                          <a:effectLst/>
                          <a:latin typeface="+mj-lt"/>
                        </a:rPr>
                        <a:t>    </a:t>
                      </a:r>
                      <a:r>
                        <a:rPr lang="en-US" sz="1600" i="1" dirty="0">
                          <a:solidFill>
                            <a:srgbClr val="666666"/>
                          </a:solidFill>
                          <a:effectLst/>
                          <a:latin typeface="+mj-lt"/>
                        </a:rPr>
                        <a:t>@Override</a:t>
                      </a:r>
                      <a:endParaRPr lang="en-US" sz="1600" dirty="0">
                        <a:solidFill>
                          <a:srgbClr val="000000"/>
                        </a:solidFill>
                        <a:effectLst/>
                        <a:latin typeface="+mj-lt"/>
                      </a:endParaRPr>
                    </a:p>
                    <a:p>
                      <a:pPr algn="l" fontAlgn="t"/>
                      <a:r>
                        <a:rPr lang="en-US" sz="1600" dirty="0">
                          <a:solidFill>
                            <a:srgbClr val="006FE0"/>
                          </a:solidFill>
                          <a:effectLst/>
                          <a:latin typeface="+mj-lt"/>
                        </a:rPr>
                        <a:t>    </a:t>
                      </a:r>
                      <a:r>
                        <a:rPr lang="en-US" sz="1600" dirty="0">
                          <a:solidFill>
                            <a:srgbClr val="800080"/>
                          </a:solidFill>
                          <a:effectLst/>
                          <a:latin typeface="+mj-lt"/>
                        </a:rPr>
                        <a:t>public</a:t>
                      </a:r>
                      <a:r>
                        <a:rPr lang="en-US" sz="1600" dirty="0">
                          <a:solidFill>
                            <a:srgbClr val="006FE0"/>
                          </a:solidFill>
                          <a:effectLst/>
                          <a:latin typeface="+mj-lt"/>
                        </a:rPr>
                        <a:t> </a:t>
                      </a:r>
                      <a:r>
                        <a:rPr lang="en-US" sz="1600" b="1" dirty="0">
                          <a:solidFill>
                            <a:srgbClr val="800080"/>
                          </a:solidFill>
                          <a:effectLst/>
                          <a:latin typeface="+mj-lt"/>
                        </a:rPr>
                        <a:t>void</a:t>
                      </a:r>
                      <a:r>
                        <a:rPr lang="en-US" sz="1600" dirty="0">
                          <a:solidFill>
                            <a:srgbClr val="006FE0"/>
                          </a:solidFill>
                          <a:effectLst/>
                          <a:latin typeface="+mj-lt"/>
                        </a:rPr>
                        <a:t> </a:t>
                      </a:r>
                      <a:r>
                        <a:rPr lang="en-US" sz="1600" dirty="0" err="1">
                          <a:solidFill>
                            <a:srgbClr val="008080"/>
                          </a:solidFill>
                          <a:effectLst/>
                          <a:latin typeface="+mj-lt"/>
                        </a:rPr>
                        <a:t>onClick</a:t>
                      </a:r>
                      <a:r>
                        <a:rPr lang="en-US" sz="1600" dirty="0">
                          <a:solidFill>
                            <a:srgbClr val="333333"/>
                          </a:solidFill>
                          <a:effectLst/>
                          <a:latin typeface="+mj-lt"/>
                        </a:rPr>
                        <a:t>(</a:t>
                      </a:r>
                      <a:r>
                        <a:rPr lang="en-US" sz="1600" dirty="0">
                          <a:solidFill>
                            <a:srgbClr val="000000"/>
                          </a:solidFill>
                          <a:effectLst/>
                          <a:latin typeface="+mj-lt"/>
                        </a:rPr>
                        <a:t>View</a:t>
                      </a:r>
                      <a:r>
                        <a:rPr lang="en-US" sz="1600" dirty="0">
                          <a:solidFill>
                            <a:srgbClr val="006FE0"/>
                          </a:solidFill>
                          <a:effectLst/>
                          <a:latin typeface="+mj-lt"/>
                        </a:rPr>
                        <a:t> </a:t>
                      </a:r>
                      <a:r>
                        <a:rPr lang="en-US" sz="1600" dirty="0">
                          <a:solidFill>
                            <a:srgbClr val="002D7A"/>
                          </a:solidFill>
                          <a:effectLst/>
                          <a:latin typeface="+mj-lt"/>
                        </a:rPr>
                        <a:t>v</a:t>
                      </a:r>
                      <a:r>
                        <a:rPr lang="en-US" sz="1600" dirty="0">
                          <a:solidFill>
                            <a:srgbClr val="333333"/>
                          </a:solidFill>
                          <a:effectLst/>
                          <a:latin typeface="+mj-lt"/>
                        </a:rPr>
                        <a:t>)</a:t>
                      </a:r>
                      <a:r>
                        <a:rPr lang="en-US" sz="1600" dirty="0">
                          <a:solidFill>
                            <a:srgbClr val="006FE0"/>
                          </a:solidFill>
                          <a:effectLst/>
                          <a:latin typeface="+mj-lt"/>
                        </a:rPr>
                        <a:t> </a:t>
                      </a:r>
                      <a:r>
                        <a:rPr lang="en-US" sz="1600" dirty="0">
                          <a:solidFill>
                            <a:srgbClr val="333333"/>
                          </a:solidFill>
                          <a:effectLst/>
                          <a:latin typeface="+mj-lt"/>
                        </a:rPr>
                        <a:t>{</a:t>
                      </a:r>
                      <a:endParaRPr lang="en-US" sz="1600" dirty="0">
                        <a:solidFill>
                          <a:srgbClr val="000000"/>
                        </a:solidFill>
                        <a:effectLst/>
                        <a:latin typeface="+mj-lt"/>
                      </a:endParaRPr>
                    </a:p>
                    <a:p>
                      <a:pPr algn="l" fontAlgn="t"/>
                      <a:r>
                        <a:rPr lang="en-US" sz="1600" dirty="0">
                          <a:solidFill>
                            <a:srgbClr val="006FE0"/>
                          </a:solidFill>
                          <a:effectLst/>
                          <a:latin typeface="+mj-lt"/>
                        </a:rPr>
                        <a:t>        </a:t>
                      </a:r>
                      <a:r>
                        <a:rPr lang="en-US" sz="1600" dirty="0" err="1">
                          <a:solidFill>
                            <a:srgbClr val="008080"/>
                          </a:solidFill>
                          <a:effectLst/>
                          <a:latin typeface="+mj-lt"/>
                        </a:rPr>
                        <a:t>showMessage</a:t>
                      </a:r>
                      <a:r>
                        <a:rPr lang="en-US" sz="1600" dirty="0">
                          <a:solidFill>
                            <a:srgbClr val="333333"/>
                          </a:solidFill>
                          <a:effectLst/>
                          <a:latin typeface="+mj-lt"/>
                        </a:rPr>
                        <a:t>();</a:t>
                      </a:r>
                      <a:endParaRPr lang="en-US" sz="1600" dirty="0">
                        <a:solidFill>
                          <a:srgbClr val="000000"/>
                        </a:solidFill>
                        <a:effectLst/>
                        <a:latin typeface="+mj-lt"/>
                      </a:endParaRPr>
                    </a:p>
                    <a:p>
                      <a:pPr algn="l" fontAlgn="t"/>
                      <a:r>
                        <a:rPr lang="en-US" sz="1600" dirty="0">
                          <a:solidFill>
                            <a:srgbClr val="006FE0"/>
                          </a:solidFill>
                          <a:effectLst/>
                          <a:latin typeface="+mj-lt"/>
                        </a:rPr>
                        <a:t>    </a:t>
                      </a:r>
                      <a:r>
                        <a:rPr lang="en-US" sz="1600" dirty="0">
                          <a:solidFill>
                            <a:srgbClr val="333333"/>
                          </a:solidFill>
                          <a:effectLst/>
                          <a:latin typeface="+mj-lt"/>
                        </a:rPr>
                        <a:t>}</a:t>
                      </a:r>
                      <a:endParaRPr lang="en-US" sz="1600" dirty="0">
                        <a:solidFill>
                          <a:srgbClr val="000000"/>
                        </a:solidFill>
                        <a:effectLst/>
                        <a:latin typeface="+mj-lt"/>
                      </a:endParaRPr>
                    </a:p>
                    <a:p>
                      <a:pPr algn="l" fontAlgn="t"/>
                      <a:r>
                        <a:rPr lang="en-US" sz="1600" dirty="0">
                          <a:solidFill>
                            <a:srgbClr val="333333"/>
                          </a:solidFill>
                          <a:effectLst/>
                          <a:latin typeface="+mj-lt"/>
                        </a:rPr>
                        <a:t>}</a:t>
                      </a:r>
                      <a:endParaRPr lang="en-US" sz="1600" dirty="0">
                        <a:solidFill>
                          <a:srgbClr val="000000"/>
                        </a:solidFill>
                        <a:effectLst/>
                        <a:latin typeface="+mj-lt"/>
                      </a:endParaRPr>
                    </a:p>
                  </a:txBody>
                  <a:tcPr marL="34815" marR="34815" marT="17408" marB="17408">
                    <a:lnL>
                      <a:noFill/>
                    </a:lnL>
                    <a:lnR>
                      <a:noFill/>
                    </a:lnR>
                    <a:lnT>
                      <a:noFill/>
                    </a:lnT>
                    <a:lnB>
                      <a:noFill/>
                    </a:lnB>
                  </a:tcPr>
                </a:tc>
              </a:tr>
            </a:tbl>
          </a:graphicData>
        </a:graphic>
      </p:graphicFrame>
      <p:sp>
        <p:nvSpPr>
          <p:cNvPr id="7" name="Control 3"/>
          <p:cNvSpPr>
            <a:spLocks noChangeArrowheads="1" noChangeShapeType="1"/>
          </p:cNvSpPr>
          <p:nvPr/>
        </p:nvSpPr>
        <p:spPr bwMode="auto">
          <a:xfrm>
            <a:off x="3111500" y="1552575"/>
            <a:ext cx="914400" cy="9144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endParaRPr lang="en-US"/>
          </a:p>
        </p:txBody>
      </p:sp>
    </p:spTree>
    <p:extLst>
      <p:ext uri="{BB962C8B-B14F-4D97-AF65-F5344CB8AC3E}">
        <p14:creationId xmlns:p14="http://schemas.microsoft.com/office/powerpoint/2010/main" val="500692905"/>
      </p:ext>
    </p:extLst>
  </p:cSld>
  <p:clrMapOvr>
    <a:masterClrMapping/>
  </p:clrMapOvr>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685800"/>
          </a:xfrm>
        </p:spPr>
        <p:txBody>
          <a:bodyPr>
            <a:normAutofit fontScale="90000"/>
          </a:bodyPr>
          <a:lstStyle/>
          <a:p>
            <a:r>
              <a:rPr lang="en-US" dirty="0" smtClean="0"/>
              <a:t/>
            </a:r>
            <a:br>
              <a:rPr lang="en-US" dirty="0" smtClean="0"/>
            </a:br>
            <a:r>
              <a:rPr lang="en-US" dirty="0" smtClean="0"/>
              <a:t>Now </a:t>
            </a:r>
            <a:r>
              <a:rPr lang="en-US" dirty="0"/>
              <a:t>run your application</a:t>
            </a:r>
            <a:br>
              <a:rPr lang="en-US" dirty="0"/>
            </a:br>
            <a:endParaRPr lang="en-US" dirty="0"/>
          </a:p>
        </p:txBody>
      </p:sp>
      <p:sp>
        <p:nvSpPr>
          <p:cNvPr id="3" name="Content Placeholder 2"/>
          <p:cNvSpPr>
            <a:spLocks noGrp="1"/>
          </p:cNvSpPr>
          <p:nvPr>
            <p:ph idx="1"/>
          </p:nvPr>
        </p:nvSpPr>
        <p:spPr>
          <a:xfrm>
            <a:off x="152400" y="1600200"/>
            <a:ext cx="8839200" cy="4525963"/>
          </a:xfrm>
        </p:spPr>
        <p:txBody>
          <a:bodyPr/>
          <a:lstStyle/>
          <a:p>
            <a:r>
              <a:rPr lang="en-US" dirty="0" smtClean="0"/>
              <a:t>Enter </a:t>
            </a:r>
            <a:r>
              <a:rPr lang="en-US" dirty="0"/>
              <a:t>your name in the </a:t>
            </a:r>
            <a:r>
              <a:rPr lang="en-US" dirty="0" err="1"/>
              <a:t>EditText</a:t>
            </a:r>
            <a:r>
              <a:rPr lang="en-US" dirty="0"/>
              <a:t> and Tap on the Button. You will see the greeting message in </a:t>
            </a:r>
            <a:r>
              <a:rPr lang="en-US" dirty="0" err="1"/>
              <a:t>EditText</a:t>
            </a:r>
            <a:r>
              <a:rPr lang="en-US" dirty="0"/>
              <a:t>. So I wrapping up this </a:t>
            </a:r>
            <a:r>
              <a:rPr lang="en-US" b="1" dirty="0"/>
              <a:t>Android </a:t>
            </a:r>
            <a:r>
              <a:rPr lang="en-US" b="1" dirty="0" err="1"/>
              <a:t>OnClickListener</a:t>
            </a:r>
            <a:r>
              <a:rPr lang="en-US" b="1" dirty="0"/>
              <a:t> </a:t>
            </a:r>
            <a:r>
              <a:rPr lang="en-US" dirty="0"/>
              <a:t>tutorial here. In the next tutorial we will see some more methods to Handle our button.</a:t>
            </a:r>
          </a:p>
        </p:txBody>
      </p:sp>
      <p:pic>
        <p:nvPicPr>
          <p:cNvPr id="20482" name="Picture 2" descr="C:\Users\LENOVO\Desktop\android-onclicklistener-output.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971800" y="4267200"/>
            <a:ext cx="3686175" cy="20193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0617076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539</TotalTime>
  <Words>1420</Words>
  <Application>Microsoft Office PowerPoint</Application>
  <PresentationFormat>On-screen Show (4:3)</PresentationFormat>
  <Paragraphs>499</Paragraphs>
  <Slides>93</Slides>
  <Notes>0</Notes>
  <HiddenSlides>0</HiddenSlides>
  <MMClips>0</MMClips>
  <ScaleCrop>false</ScaleCrop>
  <HeadingPairs>
    <vt:vector size="4" baseType="variant">
      <vt:variant>
        <vt:lpstr>Theme</vt:lpstr>
      </vt:variant>
      <vt:variant>
        <vt:i4>1</vt:i4>
      </vt:variant>
      <vt:variant>
        <vt:lpstr>Slide Titles</vt:lpstr>
      </vt:variant>
      <vt:variant>
        <vt:i4>93</vt:i4>
      </vt:variant>
    </vt:vector>
  </HeadingPairs>
  <TitlesOfParts>
    <vt:vector size="94" baseType="lpstr">
      <vt:lpstr>Office Theme</vt:lpstr>
      <vt:lpstr>Android Application Development Setup</vt:lpstr>
      <vt:lpstr> What you need for this Android Application Developmen </vt:lpstr>
      <vt:lpstr> What you should already know before starting? </vt:lpstr>
      <vt:lpstr>Software Requirements </vt:lpstr>
      <vt:lpstr>Installing Java Development Kit </vt:lpstr>
      <vt:lpstr>Setting JAVA_HOME variable</vt:lpstr>
      <vt:lpstr> A window will open, from left click on Advanced System Settings  </vt:lpstr>
      <vt:lpstr> Now from the new window that will open click on environment variables </vt:lpstr>
      <vt:lpstr> Now from the new window in System Variables click on new </vt:lpstr>
      <vt:lpstr>Cont..</vt:lpstr>
      <vt:lpstr>Installing Android Studio </vt:lpstr>
      <vt:lpstr> Creating an Android Emulator for Debugging and Testing </vt:lpstr>
      <vt:lpstr> Creating Your First Android Application </vt:lpstr>
      <vt:lpstr>Cont..</vt:lpstr>
      <vt:lpstr>PowerPoint Presentation</vt:lpstr>
      <vt:lpstr>Cont..</vt:lpstr>
      <vt:lpstr>PowerPoint Presentation</vt:lpstr>
      <vt:lpstr>Cont..</vt:lpstr>
      <vt:lpstr>PowerPoint Presentation</vt:lpstr>
      <vt:lpstr> Now you will get the option to customize the Activity </vt:lpstr>
      <vt:lpstr>Cont..</vt:lpstr>
      <vt:lpstr>PowerPoint Presentation</vt:lpstr>
      <vt:lpstr>PowerPoint Presentation</vt:lpstr>
      <vt:lpstr>PowerPoint Presentation</vt:lpstr>
      <vt:lpstr>Cont..</vt:lpstr>
      <vt:lpstr>PowerPoint Presentation</vt:lpstr>
      <vt:lpstr>Android Development Tutorial using Android Studio</vt:lpstr>
      <vt:lpstr>Create New Project</vt:lpstr>
      <vt:lpstr>PowerPoint Presentation</vt:lpstr>
      <vt:lpstr> App Directory in Android Studio </vt:lpstr>
      <vt:lpstr>Manifest</vt:lpstr>
      <vt:lpstr> AndroidManifest.xml </vt:lpstr>
      <vt:lpstr>PowerPoint Presentation</vt:lpstr>
      <vt:lpstr>java </vt:lpstr>
      <vt:lpstr>res</vt:lpstr>
      <vt:lpstr>drawable </vt:lpstr>
      <vt:lpstr>layout</vt:lpstr>
      <vt:lpstr>menu </vt:lpstr>
      <vt:lpstr>mipmap </vt:lpstr>
      <vt:lpstr>values </vt:lpstr>
      <vt:lpstr> What is Gradle? </vt:lpstr>
      <vt:lpstr>Creating a New Android Studio Project</vt:lpstr>
      <vt:lpstr> Open Android Studio and create a new project </vt:lpstr>
      <vt:lpstr>Now put the put the application details (I have given the name HandlingButton) and click next </vt:lpstr>
      <vt:lpstr> Finally click finish and you will see the following screen </vt:lpstr>
      <vt:lpstr>Cont..</vt:lpstr>
      <vt:lpstr>You will see the following code </vt:lpstr>
      <vt:lpstr>Understanding the Layout </vt:lpstr>
      <vt:lpstr>PowerPoint Presentation</vt:lpstr>
      <vt:lpstr>Cont..</vt:lpstr>
      <vt:lpstr>Cont..</vt:lpstr>
      <vt:lpstr>PowerPoint Presentation</vt:lpstr>
      <vt:lpstr>PowerPoint Presentation</vt:lpstr>
      <vt:lpstr>Cont..</vt:lpstr>
      <vt:lpstr>Cont..</vt:lpstr>
      <vt:lpstr>Cont..</vt:lpstr>
      <vt:lpstr> Creating Views Inside Layout </vt:lpstr>
      <vt:lpstr> Creating a Button </vt:lpstr>
      <vt:lpstr>Cont..</vt:lpstr>
      <vt:lpstr>Cont..</vt:lpstr>
      <vt:lpstr>Cont..</vt:lpstr>
      <vt:lpstr>The code for the final layout that we have created yet is.</vt:lpstr>
      <vt:lpstr>Now if you will switch to the design view you will see something like this</vt:lpstr>
      <vt:lpstr>PowerPoint Presentation</vt:lpstr>
      <vt:lpstr>Moving on to Java Coding </vt:lpstr>
      <vt:lpstr>Open MainActivity.java</vt:lpstr>
      <vt:lpstr>  </vt:lpstr>
      <vt:lpstr>PowerPoint Presentation</vt:lpstr>
      <vt:lpstr>Cont..</vt:lpstr>
      <vt:lpstr>PowerPoint Presentation</vt:lpstr>
      <vt:lpstr>Understanding the Above Code </vt:lpstr>
      <vt:lpstr>Cont..</vt:lpstr>
      <vt:lpstr>PowerPoint Presentation</vt:lpstr>
      <vt:lpstr>Cont..</vt:lpstr>
      <vt:lpstr> Now if you are getting error as shown in the below image </vt:lpstr>
      <vt:lpstr>Press alt+enter </vt:lpstr>
      <vt:lpstr>Initializing a View </vt:lpstr>
      <vt:lpstr>findViewById(int id) </vt:lpstr>
      <vt:lpstr>PowerPoint Presentation</vt:lpstr>
      <vt:lpstr>PowerPoint Presentation</vt:lpstr>
      <vt:lpstr>Oncreate()</vt:lpstr>
      <vt:lpstr>Cont..</vt:lpstr>
      <vt:lpstr>Handling EditText </vt:lpstr>
      <vt:lpstr>Cont..</vt:lpstr>
      <vt:lpstr> Using Android OnClickListener Interface </vt:lpstr>
      <vt:lpstr> Now put the cursor on the line and press alt+enter </vt:lpstr>
      <vt:lpstr>PowerPoint Presentation</vt:lpstr>
      <vt:lpstr> Now you will see the following method in your MainActivity class. </vt:lpstr>
      <vt:lpstr> Cont.. </vt:lpstr>
      <vt:lpstr>PowerPoint Presentation</vt:lpstr>
      <vt:lpstr>PowerPoint Presentation</vt:lpstr>
      <vt:lpstr>PowerPoint Presentation</vt:lpstr>
      <vt:lpstr> Now run your application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Moving on to Java Coding</dc:title>
  <dc:creator>LENOVO</dc:creator>
  <cp:lastModifiedBy>LENOVO</cp:lastModifiedBy>
  <cp:revision>52</cp:revision>
  <dcterms:created xsi:type="dcterms:W3CDTF">2017-01-19T03:44:10Z</dcterms:created>
  <dcterms:modified xsi:type="dcterms:W3CDTF">2017-01-20T00:38:51Z</dcterms:modified>
</cp:coreProperties>
</file>